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docProps/custom.xml" ContentType="application/vnd.openxmlformats-officedocument.custom-properties+xml"/>
  <Override PartName="/ppt/diagrams/layout1.xml" ContentType="application/vnd.openxmlformats-officedocument.drawingml.diagramLayout+xml"/>
  <Override PartName="/ppt/diagrams/data2.xml" ContentType="application/vnd.openxmlformats-officedocument.drawingml.diagramData+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notesSlides/notesSlide3.xml" ContentType="application/vnd.openxmlformats-officedocument.presentationml.notesSlide+xml"/>
  <Override PartName="/ppt/diagrams/drawing3.xml" ContentType="application/vnd.ms-office.drawingml.diagramDrawing+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Default Extension="gif" ContentType="image/gif"/>
  <Override PartName="/ppt/diagrams/data3.xml" ContentType="application/vnd.openxmlformats-officedocument.drawingml.diagramData+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notesSlides/notesSlide4.xml" ContentType="application/vnd.openxmlformats-officedocument.presentationml.notesSlide+xml"/>
  <Override PartName="/ppt/diagrams/colors3.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diagrams/layout3.xml" ContentType="application/vnd.openxmlformats-officedocument.drawingml.diagramLayout+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theme/theme4.xml" ContentType="application/vnd.openxmlformats-officedocument.theme+xml"/>
  <Override PartName="/ppt/notesSlides/notesSlide1.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 id="2147483673" r:id="rId3"/>
  </p:sldMasterIdLst>
  <p:notesMasterIdLst>
    <p:notesMasterId r:id="rId78"/>
  </p:notesMasterIdLst>
  <p:handoutMasterIdLst>
    <p:handoutMasterId r:id="rId79"/>
  </p:handoutMasterIdLst>
  <p:sldIdLst>
    <p:sldId id="442" r:id="rId4"/>
    <p:sldId id="508" r:id="rId5"/>
    <p:sldId id="445" r:id="rId6"/>
    <p:sldId id="509" r:id="rId7"/>
    <p:sldId id="510" r:id="rId8"/>
    <p:sldId id="511" r:id="rId9"/>
    <p:sldId id="512" r:id="rId10"/>
    <p:sldId id="513" r:id="rId11"/>
    <p:sldId id="547" r:id="rId12"/>
    <p:sldId id="514" r:id="rId13"/>
    <p:sldId id="515" r:id="rId14"/>
    <p:sldId id="521" r:id="rId15"/>
    <p:sldId id="520" r:id="rId16"/>
    <p:sldId id="518" r:id="rId17"/>
    <p:sldId id="519" r:id="rId18"/>
    <p:sldId id="516" r:id="rId19"/>
    <p:sldId id="523" r:id="rId20"/>
    <p:sldId id="524" r:id="rId21"/>
    <p:sldId id="522" r:id="rId22"/>
    <p:sldId id="525" r:id="rId23"/>
    <p:sldId id="526" r:id="rId24"/>
    <p:sldId id="549" r:id="rId25"/>
    <p:sldId id="531" r:id="rId26"/>
    <p:sldId id="527" r:id="rId27"/>
    <p:sldId id="528" r:id="rId28"/>
    <p:sldId id="529" r:id="rId29"/>
    <p:sldId id="530" r:id="rId30"/>
    <p:sldId id="532" r:id="rId31"/>
    <p:sldId id="533" r:id="rId32"/>
    <p:sldId id="534" r:id="rId33"/>
    <p:sldId id="535" r:id="rId34"/>
    <p:sldId id="536" r:id="rId35"/>
    <p:sldId id="556" r:id="rId36"/>
    <p:sldId id="557" r:id="rId37"/>
    <p:sldId id="558" r:id="rId38"/>
    <p:sldId id="559" r:id="rId39"/>
    <p:sldId id="560" r:id="rId40"/>
    <p:sldId id="561" r:id="rId41"/>
    <p:sldId id="562" r:id="rId42"/>
    <p:sldId id="563" r:id="rId43"/>
    <p:sldId id="564" r:id="rId44"/>
    <p:sldId id="565" r:id="rId45"/>
    <p:sldId id="566" r:id="rId46"/>
    <p:sldId id="567" r:id="rId47"/>
    <p:sldId id="568" r:id="rId48"/>
    <p:sldId id="569" r:id="rId49"/>
    <p:sldId id="570" r:id="rId50"/>
    <p:sldId id="571" r:id="rId51"/>
    <p:sldId id="572" r:id="rId52"/>
    <p:sldId id="573" r:id="rId53"/>
    <p:sldId id="574" r:id="rId54"/>
    <p:sldId id="575" r:id="rId55"/>
    <p:sldId id="576" r:id="rId56"/>
    <p:sldId id="577" r:id="rId57"/>
    <p:sldId id="578" r:id="rId58"/>
    <p:sldId id="579" r:id="rId59"/>
    <p:sldId id="580" r:id="rId60"/>
    <p:sldId id="581" r:id="rId61"/>
    <p:sldId id="582" r:id="rId62"/>
    <p:sldId id="583" r:id="rId63"/>
    <p:sldId id="584" r:id="rId64"/>
    <p:sldId id="585" r:id="rId65"/>
    <p:sldId id="586" r:id="rId66"/>
    <p:sldId id="587" r:id="rId67"/>
    <p:sldId id="537" r:id="rId68"/>
    <p:sldId id="538" r:id="rId69"/>
    <p:sldId id="540" r:id="rId70"/>
    <p:sldId id="550" r:id="rId71"/>
    <p:sldId id="551" r:id="rId72"/>
    <p:sldId id="552" r:id="rId73"/>
    <p:sldId id="553" r:id="rId74"/>
    <p:sldId id="555" r:id="rId75"/>
    <p:sldId id="554" r:id="rId76"/>
    <p:sldId id="504" r:id="rId77"/>
  </p:sldIdLst>
  <p:sldSz cx="9144000" cy="6858000" type="screen4x3"/>
  <p:notesSz cx="6858000" cy="93122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6600"/>
    <a:srgbClr val="EAD2CE"/>
    <a:srgbClr val="CC3300"/>
    <a:srgbClr val="99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17" autoAdjust="0"/>
    <p:restoredTop sz="94660"/>
  </p:normalViewPr>
  <p:slideViewPr>
    <p:cSldViewPr>
      <p:cViewPr varScale="1">
        <p:scale>
          <a:sx n="47" d="100"/>
          <a:sy n="47" d="100"/>
        </p:scale>
        <p:origin x="-118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184"/>
    </p:cViewPr>
  </p:sorterViewPr>
  <p:notesViewPr>
    <p:cSldViewPr>
      <p:cViewPr varScale="1">
        <p:scale>
          <a:sx n="49" d="100"/>
          <a:sy n="49" d="100"/>
        </p:scale>
        <p:origin x="-2598" y="-90"/>
      </p:cViewPr>
      <p:guideLst>
        <p:guide orient="horz" pos="2933"/>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slide" Target="slides/slide65.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slide" Target="slides/slide71.xml"/><Relationship Id="rId79" Type="http://schemas.openxmlformats.org/officeDocument/2006/relationships/handoutMaster" Target="handoutMasters/handoutMaster1.xml"/><Relationship Id="rId5" Type="http://schemas.openxmlformats.org/officeDocument/2006/relationships/slide" Target="slides/slide2.xml"/><Relationship Id="rId61" Type="http://schemas.openxmlformats.org/officeDocument/2006/relationships/slide" Target="slides/slide58.xml"/><Relationship Id="rId82"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s>
</file>

<file path=ppt/diagrams/_rels/data1.xml.rels><?xml version="1.0" encoding="UTF-8" standalone="yes"?>
<Relationships xmlns="http://schemas.openxmlformats.org/package/2006/relationships"><Relationship Id="rId1" Type="http://schemas.openxmlformats.org/officeDocument/2006/relationships/image" Target="../media/image6.png"/></Relationships>
</file>

<file path=ppt/diagrams/_rels/drawing1.xml.rels><?xml version="1.0" encoding="UTF-8" standalone="yes"?>
<Relationships xmlns="http://schemas.openxmlformats.org/package/2006/relationships"><Relationship Id="rId1" Type="http://schemas.openxmlformats.org/officeDocument/2006/relationships/image" Target="../media/image6.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F924D4-C22A-40C6-9C26-22A3C41401C8}"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endParaRPr lang="en-US"/>
        </a:p>
      </dgm:t>
    </dgm:pt>
    <dgm:pt modelId="{9DDB8DF5-4618-4EA7-A248-9C8E9FE361E7}">
      <dgm:prSet phldrT="[Text]"/>
      <dgm:spPr>
        <a:solidFill>
          <a:schemeClr val="tx2">
            <a:lumMod val="40000"/>
            <a:lumOff val="60000"/>
          </a:schemeClr>
        </a:solidFill>
      </dgm:spPr>
      <dgm:t>
        <a:bodyPr/>
        <a:lstStyle/>
        <a:p>
          <a:r>
            <a:rPr lang="en-US" dirty="0" smtClean="0">
              <a:solidFill>
                <a:srgbClr val="002060"/>
              </a:solidFill>
            </a:rPr>
            <a:t>Framework of Mathematics</a:t>
          </a:r>
          <a:endParaRPr lang="en-US" dirty="0">
            <a:solidFill>
              <a:srgbClr val="002060"/>
            </a:solidFill>
          </a:endParaRPr>
        </a:p>
      </dgm:t>
    </dgm:pt>
    <dgm:pt modelId="{A97FBDA6-D69F-4437-B226-9C8EDA06876A}" type="parTrans" cxnId="{B494C19D-E9D4-4F66-84A5-383F9D777A65}">
      <dgm:prSet/>
      <dgm:spPr/>
      <dgm:t>
        <a:bodyPr/>
        <a:lstStyle/>
        <a:p>
          <a:endParaRPr lang="en-US"/>
        </a:p>
      </dgm:t>
    </dgm:pt>
    <dgm:pt modelId="{98233A61-24A6-4C2E-95AF-C4A6250989D6}" type="sibTrans" cxnId="{B494C19D-E9D4-4F66-84A5-383F9D777A65}">
      <dgm:prSet/>
      <dgm:spPr/>
      <dgm:t>
        <a:bodyPr/>
        <a:lstStyle/>
        <a:p>
          <a:endParaRPr lang="en-US"/>
        </a:p>
      </dgm:t>
    </dgm:pt>
    <dgm:pt modelId="{0ABF7951-25BE-4378-A8C9-EA21A9238545}">
      <dgm:prSet phldrT="[Text]" custT="1"/>
      <dgm:spPr/>
      <dgm:t>
        <a:bodyPr/>
        <a:lstStyle/>
        <a:p>
          <a:r>
            <a:rPr lang="en-US" sz="2000" dirty="0" smtClean="0"/>
            <a:t>Reflect on their views on the nature of mathematics, on the theories of learning, and on the mathematics curriculum</a:t>
          </a:r>
          <a:endParaRPr lang="en-US" sz="2000" dirty="0"/>
        </a:p>
      </dgm:t>
    </dgm:pt>
    <dgm:pt modelId="{D5B320EF-BD0F-4CA2-ABD7-F8A91C059E2F}" type="parTrans" cxnId="{3FF89680-04F5-402D-8DEB-ECD474575C1C}">
      <dgm:prSet/>
      <dgm:spPr/>
      <dgm:t>
        <a:bodyPr/>
        <a:lstStyle/>
        <a:p>
          <a:endParaRPr lang="en-US"/>
        </a:p>
      </dgm:t>
    </dgm:pt>
    <dgm:pt modelId="{EC1BFB6D-0E43-4159-9C25-275A618CD24F}" type="sibTrans" cxnId="{3FF89680-04F5-402D-8DEB-ECD474575C1C}">
      <dgm:prSet/>
      <dgm:spPr/>
      <dgm:t>
        <a:bodyPr/>
        <a:lstStyle/>
        <a:p>
          <a:endParaRPr lang="en-US"/>
        </a:p>
      </dgm:t>
    </dgm:pt>
    <dgm:pt modelId="{1C6F251B-3762-4216-A53E-ABA487623E42}">
      <dgm:prSet phldrT="[Text]"/>
      <dgm:spPr/>
      <dgm:t>
        <a:bodyPr/>
        <a:lstStyle/>
        <a:p>
          <a:r>
            <a:rPr lang="en-US" dirty="0" smtClean="0"/>
            <a:t>Discusses different methods and strategies and evaluates the effectiveness of each</a:t>
          </a:r>
          <a:endParaRPr lang="en-US" dirty="0"/>
        </a:p>
      </dgm:t>
    </dgm:pt>
    <dgm:pt modelId="{19E59094-0CB8-4C93-9AAE-570D4C831A78}" type="parTrans" cxnId="{50324D62-08AB-4B2B-B891-1C66B6F7F121}">
      <dgm:prSet/>
      <dgm:spPr/>
      <dgm:t>
        <a:bodyPr/>
        <a:lstStyle/>
        <a:p>
          <a:endParaRPr lang="en-US"/>
        </a:p>
      </dgm:t>
    </dgm:pt>
    <dgm:pt modelId="{EB7DBD75-5807-4C1F-97C7-E83F6106AA26}" type="sibTrans" cxnId="{50324D62-08AB-4B2B-B891-1C66B6F7F121}">
      <dgm:prSet/>
      <dgm:spPr/>
      <dgm:t>
        <a:bodyPr/>
        <a:lstStyle/>
        <a:p>
          <a:endParaRPr lang="en-US"/>
        </a:p>
      </dgm:t>
    </dgm:pt>
    <dgm:pt modelId="{43092E01-C0BD-411B-8FFD-CC3F08452381}">
      <dgm:prSet phldrT="[Text]"/>
      <dgm:spPr/>
      <dgm:t>
        <a:bodyPr/>
        <a:lstStyle/>
        <a:p>
          <a:r>
            <a:rPr lang="en-US" dirty="0" smtClean="0"/>
            <a:t>Teaching Skills</a:t>
          </a:r>
          <a:endParaRPr lang="en-US" dirty="0"/>
        </a:p>
      </dgm:t>
    </dgm:pt>
    <dgm:pt modelId="{2CBC5A12-82CF-473C-937B-432ECC6FE6FE}" type="parTrans" cxnId="{062081C0-4DF4-46E1-9B9E-A5541AFBD1BB}">
      <dgm:prSet/>
      <dgm:spPr/>
      <dgm:t>
        <a:bodyPr/>
        <a:lstStyle/>
        <a:p>
          <a:endParaRPr lang="en-US"/>
        </a:p>
      </dgm:t>
    </dgm:pt>
    <dgm:pt modelId="{5BA1DBE4-128E-4E45-B3EC-2B3E83A55B4B}" type="sibTrans" cxnId="{062081C0-4DF4-46E1-9B9E-A5541AFBD1BB}">
      <dgm:prSet/>
      <dgm:spPr/>
      <dgm:t>
        <a:bodyPr/>
        <a:lstStyle/>
        <a:p>
          <a:endParaRPr lang="en-US"/>
        </a:p>
      </dgm:t>
    </dgm:pt>
    <dgm:pt modelId="{F7497693-9190-498E-BB72-397404D37C41}">
      <dgm:prSet phldrT="[Text]"/>
      <dgm:spPr/>
      <dgm:t>
        <a:bodyPr/>
        <a:lstStyle/>
        <a:p>
          <a:r>
            <a:rPr lang="en-US" dirty="0" smtClean="0"/>
            <a:t>Prepares a good lesson plan</a:t>
          </a:r>
          <a:endParaRPr lang="en-US" dirty="0"/>
        </a:p>
      </dgm:t>
    </dgm:pt>
    <dgm:pt modelId="{E202C617-33C9-4E99-B960-80BECB6438EB}" type="parTrans" cxnId="{83534637-624E-4FF5-ADFD-2595873EB3AD}">
      <dgm:prSet/>
      <dgm:spPr/>
      <dgm:t>
        <a:bodyPr/>
        <a:lstStyle/>
        <a:p>
          <a:endParaRPr lang="en-US"/>
        </a:p>
      </dgm:t>
    </dgm:pt>
    <dgm:pt modelId="{5761503E-1584-423E-94CB-1B03BD9EC4F7}" type="sibTrans" cxnId="{83534637-624E-4FF5-ADFD-2595873EB3AD}">
      <dgm:prSet/>
      <dgm:spPr/>
      <dgm:t>
        <a:bodyPr/>
        <a:lstStyle/>
        <a:p>
          <a:endParaRPr lang="en-US"/>
        </a:p>
      </dgm:t>
    </dgm:pt>
    <dgm:pt modelId="{AAB4C282-B830-4AE5-A60E-F47CC23C631E}">
      <dgm:prSet phldrT="[Text]"/>
      <dgm:spPr/>
      <dgm:t>
        <a:bodyPr/>
        <a:lstStyle/>
        <a:p>
          <a:r>
            <a:rPr lang="en-US" dirty="0" smtClean="0"/>
            <a:t>Teaches a lesson effectively</a:t>
          </a:r>
          <a:endParaRPr lang="en-US" dirty="0"/>
        </a:p>
      </dgm:t>
    </dgm:pt>
    <dgm:pt modelId="{4453F66F-BAC3-4384-A5A5-9B5016FFBE73}" type="parTrans" cxnId="{74A7C26E-C0B2-4961-A2EC-5242CE978FA4}">
      <dgm:prSet/>
      <dgm:spPr/>
      <dgm:t>
        <a:bodyPr/>
        <a:lstStyle/>
        <a:p>
          <a:endParaRPr lang="en-US"/>
        </a:p>
      </dgm:t>
    </dgm:pt>
    <dgm:pt modelId="{9ECE46E4-E970-4AD2-8A1B-6F8040393CBF}" type="sibTrans" cxnId="{74A7C26E-C0B2-4961-A2EC-5242CE978FA4}">
      <dgm:prSet/>
      <dgm:spPr/>
      <dgm:t>
        <a:bodyPr/>
        <a:lstStyle/>
        <a:p>
          <a:endParaRPr lang="en-US"/>
        </a:p>
      </dgm:t>
    </dgm:pt>
    <dgm:pt modelId="{C141B23D-62B6-4F79-BEA7-E3EC5245D95A}">
      <dgm:prSet phldrT="[Text]"/>
      <dgm:spPr>
        <a:solidFill>
          <a:schemeClr val="accent4">
            <a:lumMod val="60000"/>
            <a:lumOff val="40000"/>
          </a:schemeClr>
        </a:solidFill>
      </dgm:spPr>
      <dgm:t>
        <a:bodyPr/>
        <a:lstStyle/>
        <a:p>
          <a:r>
            <a:rPr lang="en-US" dirty="0" smtClean="0">
              <a:solidFill>
                <a:srgbClr val="002060"/>
              </a:solidFill>
            </a:rPr>
            <a:t>Methods and Strategies</a:t>
          </a:r>
          <a:endParaRPr lang="en-US" dirty="0">
            <a:solidFill>
              <a:srgbClr val="002060"/>
            </a:solidFill>
          </a:endParaRPr>
        </a:p>
      </dgm:t>
    </dgm:pt>
    <dgm:pt modelId="{63405417-1060-446F-A4E0-CE5A7A988B62}" type="sibTrans" cxnId="{25C53F4C-AB2F-43DF-B8EB-2D80352BD123}">
      <dgm:prSet/>
      <dgm:spPr/>
      <dgm:t>
        <a:bodyPr/>
        <a:lstStyle/>
        <a:p>
          <a:endParaRPr lang="en-US"/>
        </a:p>
      </dgm:t>
    </dgm:pt>
    <dgm:pt modelId="{21EECF05-1FC0-46F3-9599-A1BA8A18DF12}" type="parTrans" cxnId="{25C53F4C-AB2F-43DF-B8EB-2D80352BD123}">
      <dgm:prSet/>
      <dgm:spPr/>
      <dgm:t>
        <a:bodyPr/>
        <a:lstStyle/>
        <a:p>
          <a:endParaRPr lang="en-US"/>
        </a:p>
      </dgm:t>
    </dgm:pt>
    <dgm:pt modelId="{86D87B50-4375-40CF-96F3-045343CC81D8}" type="pres">
      <dgm:prSet presAssocID="{60F924D4-C22A-40C6-9C26-22A3C41401C8}" presName="composite" presStyleCnt="0">
        <dgm:presLayoutVars>
          <dgm:chMax val="5"/>
          <dgm:dir/>
          <dgm:animLvl val="ctr"/>
          <dgm:resizeHandles val="exact"/>
        </dgm:presLayoutVars>
      </dgm:prSet>
      <dgm:spPr/>
      <dgm:t>
        <a:bodyPr/>
        <a:lstStyle/>
        <a:p>
          <a:endParaRPr lang="en-US"/>
        </a:p>
      </dgm:t>
    </dgm:pt>
    <dgm:pt modelId="{A532877B-4231-4CEF-995A-46FA871C7378}" type="pres">
      <dgm:prSet presAssocID="{60F924D4-C22A-40C6-9C26-22A3C41401C8}" presName="cycle" presStyleCnt="0"/>
      <dgm:spPr/>
    </dgm:pt>
    <dgm:pt modelId="{CBCEA580-7535-4614-9CFA-4CF8BD099305}" type="pres">
      <dgm:prSet presAssocID="{60F924D4-C22A-40C6-9C26-22A3C41401C8}" presName="centerShape" presStyleCnt="0"/>
      <dgm:spPr/>
    </dgm:pt>
    <dgm:pt modelId="{FE41B641-5F4D-4716-AD75-7D0A753B014D}" type="pres">
      <dgm:prSet presAssocID="{60F924D4-C22A-40C6-9C26-22A3C41401C8}" presName="connSite" presStyleLbl="node1" presStyleIdx="0" presStyleCnt="4"/>
      <dgm:spPr/>
    </dgm:pt>
    <dgm:pt modelId="{F1C31D92-BC10-40DA-B12D-5EB784F4330A}" type="pres">
      <dgm:prSet presAssocID="{60F924D4-C22A-40C6-9C26-22A3C41401C8}" presName="visible" presStyleLbl="node1" presStyleIdx="0" presStyleCnt="4" custLinFactNeighborX="-29743" custLinFactNeighborY="-4634"/>
      <dgm:spPr>
        <a:blipFill rotWithShape="0">
          <a:blip xmlns:r="http://schemas.openxmlformats.org/officeDocument/2006/relationships" r:embed="rId1"/>
          <a:stretch>
            <a:fillRect/>
          </a:stretch>
        </a:blipFill>
      </dgm:spPr>
    </dgm:pt>
    <dgm:pt modelId="{9B209CD1-5BB0-4E1E-9C35-BA26413968B5}" type="pres">
      <dgm:prSet presAssocID="{A97FBDA6-D69F-4437-B226-9C8EDA06876A}" presName="Name25" presStyleLbl="parChTrans1D1" presStyleIdx="0" presStyleCnt="3"/>
      <dgm:spPr/>
      <dgm:t>
        <a:bodyPr/>
        <a:lstStyle/>
        <a:p>
          <a:endParaRPr lang="en-US"/>
        </a:p>
      </dgm:t>
    </dgm:pt>
    <dgm:pt modelId="{86CCFC60-ECDC-488B-9FA5-857391DE02FA}" type="pres">
      <dgm:prSet presAssocID="{9DDB8DF5-4618-4EA7-A248-9C8E9FE361E7}" presName="node" presStyleCnt="0"/>
      <dgm:spPr/>
    </dgm:pt>
    <dgm:pt modelId="{4D42ED20-3D2E-45CA-970E-FF72F0C97895}" type="pres">
      <dgm:prSet presAssocID="{9DDB8DF5-4618-4EA7-A248-9C8E9FE361E7}" presName="parentNode" presStyleLbl="node1" presStyleIdx="1" presStyleCnt="4">
        <dgm:presLayoutVars>
          <dgm:chMax val="1"/>
          <dgm:bulletEnabled val="1"/>
        </dgm:presLayoutVars>
      </dgm:prSet>
      <dgm:spPr/>
      <dgm:t>
        <a:bodyPr/>
        <a:lstStyle/>
        <a:p>
          <a:endParaRPr lang="en-US"/>
        </a:p>
      </dgm:t>
    </dgm:pt>
    <dgm:pt modelId="{6990146A-9F07-475F-834D-5ADEE60CDF4B}" type="pres">
      <dgm:prSet presAssocID="{9DDB8DF5-4618-4EA7-A248-9C8E9FE361E7}" presName="childNode" presStyleLbl="revTx" presStyleIdx="0" presStyleCnt="3">
        <dgm:presLayoutVars>
          <dgm:bulletEnabled val="1"/>
        </dgm:presLayoutVars>
      </dgm:prSet>
      <dgm:spPr/>
      <dgm:t>
        <a:bodyPr/>
        <a:lstStyle/>
        <a:p>
          <a:endParaRPr lang="en-US"/>
        </a:p>
      </dgm:t>
    </dgm:pt>
    <dgm:pt modelId="{AA91212A-3825-43B9-A9E8-E58FE2B9721B}" type="pres">
      <dgm:prSet presAssocID="{21EECF05-1FC0-46F3-9599-A1BA8A18DF12}" presName="Name25" presStyleLbl="parChTrans1D1" presStyleIdx="1" presStyleCnt="3"/>
      <dgm:spPr/>
      <dgm:t>
        <a:bodyPr/>
        <a:lstStyle/>
        <a:p>
          <a:endParaRPr lang="en-US"/>
        </a:p>
      </dgm:t>
    </dgm:pt>
    <dgm:pt modelId="{1015EF6F-C79A-4EDD-845F-CD2A69FF8125}" type="pres">
      <dgm:prSet presAssocID="{C141B23D-62B6-4F79-BEA7-E3EC5245D95A}" presName="node" presStyleCnt="0"/>
      <dgm:spPr/>
    </dgm:pt>
    <dgm:pt modelId="{C0F62285-A859-43CA-8988-D6208B9CF53E}" type="pres">
      <dgm:prSet presAssocID="{C141B23D-62B6-4F79-BEA7-E3EC5245D95A}" presName="parentNode" presStyleLbl="node1" presStyleIdx="2" presStyleCnt="4">
        <dgm:presLayoutVars>
          <dgm:chMax val="1"/>
          <dgm:bulletEnabled val="1"/>
        </dgm:presLayoutVars>
      </dgm:prSet>
      <dgm:spPr/>
      <dgm:t>
        <a:bodyPr/>
        <a:lstStyle/>
        <a:p>
          <a:endParaRPr lang="en-US"/>
        </a:p>
      </dgm:t>
    </dgm:pt>
    <dgm:pt modelId="{3AAFD6B6-315B-4D1F-92FB-1E1FE1003520}" type="pres">
      <dgm:prSet presAssocID="{C141B23D-62B6-4F79-BEA7-E3EC5245D95A}" presName="childNode" presStyleLbl="revTx" presStyleIdx="1" presStyleCnt="3">
        <dgm:presLayoutVars>
          <dgm:bulletEnabled val="1"/>
        </dgm:presLayoutVars>
      </dgm:prSet>
      <dgm:spPr/>
      <dgm:t>
        <a:bodyPr/>
        <a:lstStyle/>
        <a:p>
          <a:endParaRPr lang="en-US"/>
        </a:p>
      </dgm:t>
    </dgm:pt>
    <dgm:pt modelId="{49FCB68B-2A71-433F-8C5E-055BBD6C7585}" type="pres">
      <dgm:prSet presAssocID="{2CBC5A12-82CF-473C-937B-432ECC6FE6FE}" presName="Name25" presStyleLbl="parChTrans1D1" presStyleIdx="2" presStyleCnt="3"/>
      <dgm:spPr/>
      <dgm:t>
        <a:bodyPr/>
        <a:lstStyle/>
        <a:p>
          <a:endParaRPr lang="en-US"/>
        </a:p>
      </dgm:t>
    </dgm:pt>
    <dgm:pt modelId="{BCB067F0-D960-4975-9ACE-61ED350FD5EB}" type="pres">
      <dgm:prSet presAssocID="{43092E01-C0BD-411B-8FFD-CC3F08452381}" presName="node" presStyleCnt="0"/>
      <dgm:spPr/>
    </dgm:pt>
    <dgm:pt modelId="{AF7F2F80-304E-4B17-B635-2ED00390E50D}" type="pres">
      <dgm:prSet presAssocID="{43092E01-C0BD-411B-8FFD-CC3F08452381}" presName="parentNode" presStyleLbl="node1" presStyleIdx="3" presStyleCnt="4">
        <dgm:presLayoutVars>
          <dgm:chMax val="1"/>
          <dgm:bulletEnabled val="1"/>
        </dgm:presLayoutVars>
      </dgm:prSet>
      <dgm:spPr/>
      <dgm:t>
        <a:bodyPr/>
        <a:lstStyle/>
        <a:p>
          <a:endParaRPr lang="en-US"/>
        </a:p>
      </dgm:t>
    </dgm:pt>
    <dgm:pt modelId="{8D1D172B-DC1A-4502-8342-6A1F58897F77}" type="pres">
      <dgm:prSet presAssocID="{43092E01-C0BD-411B-8FFD-CC3F08452381}" presName="childNode" presStyleLbl="revTx" presStyleIdx="2" presStyleCnt="3">
        <dgm:presLayoutVars>
          <dgm:bulletEnabled val="1"/>
        </dgm:presLayoutVars>
      </dgm:prSet>
      <dgm:spPr/>
      <dgm:t>
        <a:bodyPr/>
        <a:lstStyle/>
        <a:p>
          <a:endParaRPr lang="en-US"/>
        </a:p>
      </dgm:t>
    </dgm:pt>
  </dgm:ptLst>
  <dgm:cxnLst>
    <dgm:cxn modelId="{F8554B94-7668-4041-B4FF-0203644B2E5A}" type="presOf" srcId="{F7497693-9190-498E-BB72-397404D37C41}" destId="{8D1D172B-DC1A-4502-8342-6A1F58897F77}" srcOrd="0" destOrd="0" presId="urn:microsoft.com/office/officeart/2005/8/layout/radial2"/>
    <dgm:cxn modelId="{B494C19D-E9D4-4F66-84A5-383F9D777A65}" srcId="{60F924D4-C22A-40C6-9C26-22A3C41401C8}" destId="{9DDB8DF5-4618-4EA7-A248-9C8E9FE361E7}" srcOrd="0" destOrd="0" parTransId="{A97FBDA6-D69F-4437-B226-9C8EDA06876A}" sibTransId="{98233A61-24A6-4C2E-95AF-C4A6250989D6}"/>
    <dgm:cxn modelId="{9CFFF472-9DF2-4FAD-A8C5-7DBBC30F4486}" type="presOf" srcId="{43092E01-C0BD-411B-8FFD-CC3F08452381}" destId="{AF7F2F80-304E-4B17-B635-2ED00390E50D}" srcOrd="0" destOrd="0" presId="urn:microsoft.com/office/officeart/2005/8/layout/radial2"/>
    <dgm:cxn modelId="{25C53F4C-AB2F-43DF-B8EB-2D80352BD123}" srcId="{60F924D4-C22A-40C6-9C26-22A3C41401C8}" destId="{C141B23D-62B6-4F79-BEA7-E3EC5245D95A}" srcOrd="1" destOrd="0" parTransId="{21EECF05-1FC0-46F3-9599-A1BA8A18DF12}" sibTransId="{63405417-1060-446F-A4E0-CE5A7A988B62}"/>
    <dgm:cxn modelId="{3FF89680-04F5-402D-8DEB-ECD474575C1C}" srcId="{9DDB8DF5-4618-4EA7-A248-9C8E9FE361E7}" destId="{0ABF7951-25BE-4378-A8C9-EA21A9238545}" srcOrd="0" destOrd="0" parTransId="{D5B320EF-BD0F-4CA2-ABD7-F8A91C059E2F}" sibTransId="{EC1BFB6D-0E43-4159-9C25-275A618CD24F}"/>
    <dgm:cxn modelId="{19B37B4F-3C93-4781-864F-C29EBCD7A346}" type="presOf" srcId="{A97FBDA6-D69F-4437-B226-9C8EDA06876A}" destId="{9B209CD1-5BB0-4E1E-9C35-BA26413968B5}" srcOrd="0" destOrd="0" presId="urn:microsoft.com/office/officeart/2005/8/layout/radial2"/>
    <dgm:cxn modelId="{1BAE148F-EC2D-47FF-BD03-1F7D289119AE}" type="presOf" srcId="{AAB4C282-B830-4AE5-A60E-F47CC23C631E}" destId="{8D1D172B-DC1A-4502-8342-6A1F58897F77}" srcOrd="0" destOrd="1" presId="urn:microsoft.com/office/officeart/2005/8/layout/radial2"/>
    <dgm:cxn modelId="{50324D62-08AB-4B2B-B891-1C66B6F7F121}" srcId="{C141B23D-62B6-4F79-BEA7-E3EC5245D95A}" destId="{1C6F251B-3762-4216-A53E-ABA487623E42}" srcOrd="0" destOrd="0" parTransId="{19E59094-0CB8-4C93-9AAE-570D4C831A78}" sibTransId="{EB7DBD75-5807-4C1F-97C7-E83F6106AA26}"/>
    <dgm:cxn modelId="{9078F051-9B34-45E0-B51F-63BE5C3CE40C}" type="presOf" srcId="{2CBC5A12-82CF-473C-937B-432ECC6FE6FE}" destId="{49FCB68B-2A71-433F-8C5E-055BBD6C7585}" srcOrd="0" destOrd="0" presId="urn:microsoft.com/office/officeart/2005/8/layout/radial2"/>
    <dgm:cxn modelId="{1B1E6E78-8E51-46D7-AEC4-564D8B06C5EF}" type="presOf" srcId="{C141B23D-62B6-4F79-BEA7-E3EC5245D95A}" destId="{C0F62285-A859-43CA-8988-D6208B9CF53E}" srcOrd="0" destOrd="0" presId="urn:microsoft.com/office/officeart/2005/8/layout/radial2"/>
    <dgm:cxn modelId="{062081C0-4DF4-46E1-9B9E-A5541AFBD1BB}" srcId="{60F924D4-C22A-40C6-9C26-22A3C41401C8}" destId="{43092E01-C0BD-411B-8FFD-CC3F08452381}" srcOrd="2" destOrd="0" parTransId="{2CBC5A12-82CF-473C-937B-432ECC6FE6FE}" sibTransId="{5BA1DBE4-128E-4E45-B3EC-2B3E83A55B4B}"/>
    <dgm:cxn modelId="{74A7C26E-C0B2-4961-A2EC-5242CE978FA4}" srcId="{43092E01-C0BD-411B-8FFD-CC3F08452381}" destId="{AAB4C282-B830-4AE5-A60E-F47CC23C631E}" srcOrd="1" destOrd="0" parTransId="{4453F66F-BAC3-4384-A5A5-9B5016FFBE73}" sibTransId="{9ECE46E4-E970-4AD2-8A1B-6F8040393CBF}"/>
    <dgm:cxn modelId="{9A5489D6-51C6-435D-8065-BC4E4B60E3CA}" type="presOf" srcId="{21EECF05-1FC0-46F3-9599-A1BA8A18DF12}" destId="{AA91212A-3825-43B9-A9E8-E58FE2B9721B}" srcOrd="0" destOrd="0" presId="urn:microsoft.com/office/officeart/2005/8/layout/radial2"/>
    <dgm:cxn modelId="{7E56DABB-92B6-4C4F-8CF6-8E0A4F6E4873}" type="presOf" srcId="{0ABF7951-25BE-4378-A8C9-EA21A9238545}" destId="{6990146A-9F07-475F-834D-5ADEE60CDF4B}" srcOrd="0" destOrd="0" presId="urn:microsoft.com/office/officeart/2005/8/layout/radial2"/>
    <dgm:cxn modelId="{F737D8B7-EFA5-42E2-ABA9-7C5458A911ED}" type="presOf" srcId="{9DDB8DF5-4618-4EA7-A248-9C8E9FE361E7}" destId="{4D42ED20-3D2E-45CA-970E-FF72F0C97895}" srcOrd="0" destOrd="0" presId="urn:microsoft.com/office/officeart/2005/8/layout/radial2"/>
    <dgm:cxn modelId="{87F0089B-9794-433B-A93E-7C209776A1C5}" type="presOf" srcId="{1C6F251B-3762-4216-A53E-ABA487623E42}" destId="{3AAFD6B6-315B-4D1F-92FB-1E1FE1003520}" srcOrd="0" destOrd="0" presId="urn:microsoft.com/office/officeart/2005/8/layout/radial2"/>
    <dgm:cxn modelId="{E5544027-1842-41F9-AD9F-1B8808FFBC0A}" type="presOf" srcId="{60F924D4-C22A-40C6-9C26-22A3C41401C8}" destId="{86D87B50-4375-40CF-96F3-045343CC81D8}" srcOrd="0" destOrd="0" presId="urn:microsoft.com/office/officeart/2005/8/layout/radial2"/>
    <dgm:cxn modelId="{83534637-624E-4FF5-ADFD-2595873EB3AD}" srcId="{43092E01-C0BD-411B-8FFD-CC3F08452381}" destId="{F7497693-9190-498E-BB72-397404D37C41}" srcOrd="0" destOrd="0" parTransId="{E202C617-33C9-4E99-B960-80BECB6438EB}" sibTransId="{5761503E-1584-423E-94CB-1B03BD9EC4F7}"/>
    <dgm:cxn modelId="{1CC42E41-9807-4CBE-BBBA-51D27F62F611}" type="presParOf" srcId="{86D87B50-4375-40CF-96F3-045343CC81D8}" destId="{A532877B-4231-4CEF-995A-46FA871C7378}" srcOrd="0" destOrd="0" presId="urn:microsoft.com/office/officeart/2005/8/layout/radial2"/>
    <dgm:cxn modelId="{47E50AF3-CDD1-41D1-ADD1-60F6EB9350FC}" type="presParOf" srcId="{A532877B-4231-4CEF-995A-46FA871C7378}" destId="{CBCEA580-7535-4614-9CFA-4CF8BD099305}" srcOrd="0" destOrd="0" presId="urn:microsoft.com/office/officeart/2005/8/layout/radial2"/>
    <dgm:cxn modelId="{53B737B8-5D0F-4D3C-8E74-DF1470DBC045}" type="presParOf" srcId="{CBCEA580-7535-4614-9CFA-4CF8BD099305}" destId="{FE41B641-5F4D-4716-AD75-7D0A753B014D}" srcOrd="0" destOrd="0" presId="urn:microsoft.com/office/officeart/2005/8/layout/radial2"/>
    <dgm:cxn modelId="{6E550AA1-D16C-41C4-AF93-C6C737481F76}" type="presParOf" srcId="{CBCEA580-7535-4614-9CFA-4CF8BD099305}" destId="{F1C31D92-BC10-40DA-B12D-5EB784F4330A}" srcOrd="1" destOrd="0" presId="urn:microsoft.com/office/officeart/2005/8/layout/radial2"/>
    <dgm:cxn modelId="{6693171C-E0A5-4B42-837F-E4D5C61BFC3E}" type="presParOf" srcId="{A532877B-4231-4CEF-995A-46FA871C7378}" destId="{9B209CD1-5BB0-4E1E-9C35-BA26413968B5}" srcOrd="1" destOrd="0" presId="urn:microsoft.com/office/officeart/2005/8/layout/radial2"/>
    <dgm:cxn modelId="{8208CAF9-27AE-4A4B-B94F-FEAC2794E1B9}" type="presParOf" srcId="{A532877B-4231-4CEF-995A-46FA871C7378}" destId="{86CCFC60-ECDC-488B-9FA5-857391DE02FA}" srcOrd="2" destOrd="0" presId="urn:microsoft.com/office/officeart/2005/8/layout/radial2"/>
    <dgm:cxn modelId="{4B5B4F56-4ACC-49C6-827B-AD7B3D452ECF}" type="presParOf" srcId="{86CCFC60-ECDC-488B-9FA5-857391DE02FA}" destId="{4D42ED20-3D2E-45CA-970E-FF72F0C97895}" srcOrd="0" destOrd="0" presId="urn:microsoft.com/office/officeart/2005/8/layout/radial2"/>
    <dgm:cxn modelId="{520731F6-7E90-4DB1-B61B-5D5CBAEFFDCE}" type="presParOf" srcId="{86CCFC60-ECDC-488B-9FA5-857391DE02FA}" destId="{6990146A-9F07-475F-834D-5ADEE60CDF4B}" srcOrd="1" destOrd="0" presId="urn:microsoft.com/office/officeart/2005/8/layout/radial2"/>
    <dgm:cxn modelId="{DE998561-C7F7-41A3-AC68-B1397F40B64E}" type="presParOf" srcId="{A532877B-4231-4CEF-995A-46FA871C7378}" destId="{AA91212A-3825-43B9-A9E8-E58FE2B9721B}" srcOrd="3" destOrd="0" presId="urn:microsoft.com/office/officeart/2005/8/layout/radial2"/>
    <dgm:cxn modelId="{73F6433F-6403-4915-AB48-F9DBD41B6A41}" type="presParOf" srcId="{A532877B-4231-4CEF-995A-46FA871C7378}" destId="{1015EF6F-C79A-4EDD-845F-CD2A69FF8125}" srcOrd="4" destOrd="0" presId="urn:microsoft.com/office/officeart/2005/8/layout/radial2"/>
    <dgm:cxn modelId="{91B74C2F-EA91-49DD-8FF6-E2A3D95D1007}" type="presParOf" srcId="{1015EF6F-C79A-4EDD-845F-CD2A69FF8125}" destId="{C0F62285-A859-43CA-8988-D6208B9CF53E}" srcOrd="0" destOrd="0" presId="urn:microsoft.com/office/officeart/2005/8/layout/radial2"/>
    <dgm:cxn modelId="{1D1568BC-54E2-4D94-B885-6E380A22F156}" type="presParOf" srcId="{1015EF6F-C79A-4EDD-845F-CD2A69FF8125}" destId="{3AAFD6B6-315B-4D1F-92FB-1E1FE1003520}" srcOrd="1" destOrd="0" presId="urn:microsoft.com/office/officeart/2005/8/layout/radial2"/>
    <dgm:cxn modelId="{1FA501C2-D551-4D93-89DB-5F6B3348D6C6}" type="presParOf" srcId="{A532877B-4231-4CEF-995A-46FA871C7378}" destId="{49FCB68B-2A71-433F-8C5E-055BBD6C7585}" srcOrd="5" destOrd="0" presId="urn:microsoft.com/office/officeart/2005/8/layout/radial2"/>
    <dgm:cxn modelId="{BF6F73AF-9B1C-4216-9723-FB6F0C82C1BB}" type="presParOf" srcId="{A532877B-4231-4CEF-995A-46FA871C7378}" destId="{BCB067F0-D960-4975-9ACE-61ED350FD5EB}" srcOrd="6" destOrd="0" presId="urn:microsoft.com/office/officeart/2005/8/layout/radial2"/>
    <dgm:cxn modelId="{BA6AE159-41A7-4EC1-A7F4-5C64EBE0984C}" type="presParOf" srcId="{BCB067F0-D960-4975-9ACE-61ED350FD5EB}" destId="{AF7F2F80-304E-4B17-B635-2ED00390E50D}" srcOrd="0" destOrd="0" presId="urn:microsoft.com/office/officeart/2005/8/layout/radial2"/>
    <dgm:cxn modelId="{E8356ADC-C8E0-4930-BADE-933AD37BC07B}" type="presParOf" srcId="{BCB067F0-D960-4975-9ACE-61ED350FD5EB}" destId="{8D1D172B-DC1A-4502-8342-6A1F58897F77}" srcOrd="1" destOrd="0" presId="urn:microsoft.com/office/officeart/2005/8/layout/radial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28CA342-1C1B-4154-8D3C-9B69B3621527}"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2E647489-A390-4FA5-AED1-2A8A1EF63F3A}">
      <dgm:prSet phldrT="[Text]"/>
      <dgm:spPr>
        <a:solidFill>
          <a:schemeClr val="accent2"/>
        </a:solidFill>
      </dgm:spPr>
      <dgm:t>
        <a:bodyPr/>
        <a:lstStyle/>
        <a:p>
          <a:r>
            <a:rPr lang="en-US" dirty="0" smtClean="0">
              <a:solidFill>
                <a:schemeClr val="tx2">
                  <a:lumMod val="20000"/>
                  <a:lumOff val="80000"/>
                </a:schemeClr>
              </a:solidFill>
            </a:rPr>
            <a:t>Framework</a:t>
          </a:r>
          <a:endParaRPr lang="en-US" dirty="0">
            <a:solidFill>
              <a:schemeClr val="tx2">
                <a:lumMod val="20000"/>
                <a:lumOff val="80000"/>
              </a:schemeClr>
            </a:solidFill>
          </a:endParaRPr>
        </a:p>
      </dgm:t>
    </dgm:pt>
    <dgm:pt modelId="{6ADF6BC0-BBBE-4D6C-B021-8B7A9E47B57D}" type="parTrans" cxnId="{20CCCE6D-3C31-4684-9DFB-6D8A37A432CA}">
      <dgm:prSet/>
      <dgm:spPr/>
      <dgm:t>
        <a:bodyPr/>
        <a:lstStyle/>
        <a:p>
          <a:endParaRPr lang="en-US"/>
        </a:p>
      </dgm:t>
    </dgm:pt>
    <dgm:pt modelId="{4F71877C-90E9-4B89-BC2F-F573F6D93E60}" type="sibTrans" cxnId="{20CCCE6D-3C31-4684-9DFB-6D8A37A432CA}">
      <dgm:prSet/>
      <dgm:spPr/>
      <dgm:t>
        <a:bodyPr/>
        <a:lstStyle/>
        <a:p>
          <a:endParaRPr lang="en-US"/>
        </a:p>
      </dgm:t>
    </dgm:pt>
    <dgm:pt modelId="{7C25F598-B354-4503-A42B-756A0C43E979}">
      <dgm:prSet phldrT="[Text]"/>
      <dgm:spPr/>
      <dgm:t>
        <a:bodyPr/>
        <a:lstStyle/>
        <a:p>
          <a:r>
            <a:rPr lang="en-US" dirty="0" smtClean="0"/>
            <a:t>Reflection papers on the nature of math, theories of teaching math, one’s philosophy towards teaching</a:t>
          </a:r>
          <a:endParaRPr lang="en-US" dirty="0"/>
        </a:p>
      </dgm:t>
    </dgm:pt>
    <dgm:pt modelId="{A7E7121A-6F59-49E8-B5FC-A542CA43B794}" type="parTrans" cxnId="{57F8615D-A5D2-4351-A4D9-A33D36B9D07B}">
      <dgm:prSet/>
      <dgm:spPr/>
      <dgm:t>
        <a:bodyPr/>
        <a:lstStyle/>
        <a:p>
          <a:endParaRPr lang="en-US"/>
        </a:p>
      </dgm:t>
    </dgm:pt>
    <dgm:pt modelId="{83919EE9-9576-4626-9E94-4996B1C76BD4}" type="sibTrans" cxnId="{57F8615D-A5D2-4351-A4D9-A33D36B9D07B}">
      <dgm:prSet/>
      <dgm:spPr/>
      <dgm:t>
        <a:bodyPr/>
        <a:lstStyle/>
        <a:p>
          <a:endParaRPr lang="en-US"/>
        </a:p>
      </dgm:t>
    </dgm:pt>
    <dgm:pt modelId="{C285A3B7-DA0F-4AD9-98C9-71E9D7473B1C}">
      <dgm:prSet phldrT="[Text]"/>
      <dgm:spPr/>
      <dgm:t>
        <a:bodyPr/>
        <a:lstStyle/>
        <a:p>
          <a:r>
            <a:rPr lang="en-US" dirty="0" smtClean="0"/>
            <a:t>Film review</a:t>
          </a:r>
          <a:endParaRPr lang="en-US" dirty="0"/>
        </a:p>
      </dgm:t>
    </dgm:pt>
    <dgm:pt modelId="{038E8318-55BE-4444-997D-3D96DFBAFEBC}" type="parTrans" cxnId="{F6E94F86-0118-4900-8D93-0FDFA1A8ACF2}">
      <dgm:prSet/>
      <dgm:spPr/>
      <dgm:t>
        <a:bodyPr/>
        <a:lstStyle/>
        <a:p>
          <a:endParaRPr lang="en-US"/>
        </a:p>
      </dgm:t>
    </dgm:pt>
    <dgm:pt modelId="{91E53E60-C64B-42F9-B826-16202028D326}" type="sibTrans" cxnId="{F6E94F86-0118-4900-8D93-0FDFA1A8ACF2}">
      <dgm:prSet/>
      <dgm:spPr/>
      <dgm:t>
        <a:bodyPr/>
        <a:lstStyle/>
        <a:p>
          <a:endParaRPr lang="en-US"/>
        </a:p>
      </dgm:t>
    </dgm:pt>
    <dgm:pt modelId="{3D704170-E68C-4CE9-9E27-910BDDB6B030}">
      <dgm:prSet phldrT="[Text]"/>
      <dgm:spPr/>
      <dgm:t>
        <a:bodyPr/>
        <a:lstStyle/>
        <a:p>
          <a:r>
            <a:rPr lang="en-US" dirty="0" smtClean="0"/>
            <a:t>Teaching Strategies</a:t>
          </a:r>
          <a:endParaRPr lang="en-US" dirty="0"/>
        </a:p>
      </dgm:t>
    </dgm:pt>
    <dgm:pt modelId="{9941D27A-B1D8-48D2-B589-66EB5A4FE1E2}" type="parTrans" cxnId="{951BE604-5A20-47CE-A672-48C7EB2994BA}">
      <dgm:prSet/>
      <dgm:spPr/>
      <dgm:t>
        <a:bodyPr/>
        <a:lstStyle/>
        <a:p>
          <a:endParaRPr lang="en-US"/>
        </a:p>
      </dgm:t>
    </dgm:pt>
    <dgm:pt modelId="{5D7581B5-7845-4D8C-8845-69C66C91724F}" type="sibTrans" cxnId="{951BE604-5A20-47CE-A672-48C7EB2994BA}">
      <dgm:prSet/>
      <dgm:spPr/>
      <dgm:t>
        <a:bodyPr/>
        <a:lstStyle/>
        <a:p>
          <a:endParaRPr lang="en-US"/>
        </a:p>
      </dgm:t>
    </dgm:pt>
    <dgm:pt modelId="{52AC4B1F-0BD0-40C5-A462-31D6E8FFDE3D}">
      <dgm:prSet phldrT="[Text]"/>
      <dgm:spPr/>
      <dgm:t>
        <a:bodyPr/>
        <a:lstStyle/>
        <a:p>
          <a:r>
            <a:rPr lang="en-US" dirty="0" smtClean="0"/>
            <a:t>Discussion and reflection on different teaching strategies</a:t>
          </a:r>
          <a:endParaRPr lang="en-US" dirty="0"/>
        </a:p>
      </dgm:t>
    </dgm:pt>
    <dgm:pt modelId="{BB9201F2-22A6-471D-AEC2-C02935BCF4EF}" type="parTrans" cxnId="{D42B18BE-AE19-4BFA-A528-C3B08F7908F1}">
      <dgm:prSet/>
      <dgm:spPr/>
      <dgm:t>
        <a:bodyPr/>
        <a:lstStyle/>
        <a:p>
          <a:endParaRPr lang="en-US"/>
        </a:p>
      </dgm:t>
    </dgm:pt>
    <dgm:pt modelId="{1E0A9632-3876-4799-832B-E1EDF996724E}" type="sibTrans" cxnId="{D42B18BE-AE19-4BFA-A528-C3B08F7908F1}">
      <dgm:prSet/>
      <dgm:spPr/>
      <dgm:t>
        <a:bodyPr/>
        <a:lstStyle/>
        <a:p>
          <a:endParaRPr lang="en-US"/>
        </a:p>
      </dgm:t>
    </dgm:pt>
    <dgm:pt modelId="{25E1443C-708C-4628-8183-BA076F0772A8}">
      <dgm:prSet phldrT="[Text]"/>
      <dgm:spPr/>
      <dgm:t>
        <a:bodyPr/>
        <a:lstStyle/>
        <a:p>
          <a:r>
            <a:rPr lang="en-US" dirty="0" smtClean="0"/>
            <a:t>Evaluation forms on their peers’ selection and use of strategies</a:t>
          </a:r>
          <a:endParaRPr lang="en-US" dirty="0"/>
        </a:p>
      </dgm:t>
    </dgm:pt>
    <dgm:pt modelId="{9622F78A-EC2C-4D36-ACA2-C3474D4403BD}" type="parTrans" cxnId="{AF6E38CE-8143-4BE0-9C6F-7FC1E83FC97D}">
      <dgm:prSet/>
      <dgm:spPr/>
      <dgm:t>
        <a:bodyPr/>
        <a:lstStyle/>
        <a:p>
          <a:endParaRPr lang="en-US"/>
        </a:p>
      </dgm:t>
    </dgm:pt>
    <dgm:pt modelId="{9E5164FA-1719-482E-9C52-6325B67E2DDD}" type="sibTrans" cxnId="{AF6E38CE-8143-4BE0-9C6F-7FC1E83FC97D}">
      <dgm:prSet/>
      <dgm:spPr/>
      <dgm:t>
        <a:bodyPr/>
        <a:lstStyle/>
        <a:p>
          <a:endParaRPr lang="en-US"/>
        </a:p>
      </dgm:t>
    </dgm:pt>
    <dgm:pt modelId="{6D133449-2273-4F05-A8C6-03096F7B87A4}">
      <dgm:prSet phldrT="[Text]"/>
      <dgm:spPr>
        <a:solidFill>
          <a:schemeClr val="accent2">
            <a:lumMod val="75000"/>
          </a:schemeClr>
        </a:solidFill>
      </dgm:spPr>
      <dgm:t>
        <a:bodyPr/>
        <a:lstStyle/>
        <a:p>
          <a:r>
            <a:rPr lang="en-US" dirty="0" smtClean="0"/>
            <a:t>Teaching Skills</a:t>
          </a:r>
          <a:endParaRPr lang="en-US" dirty="0"/>
        </a:p>
      </dgm:t>
    </dgm:pt>
    <dgm:pt modelId="{C73EB0C8-4697-42E2-965E-661FD3751739}" type="parTrans" cxnId="{C9427D08-FE1E-4628-A971-E93EEBD971C6}">
      <dgm:prSet/>
      <dgm:spPr/>
      <dgm:t>
        <a:bodyPr/>
        <a:lstStyle/>
        <a:p>
          <a:endParaRPr lang="en-US"/>
        </a:p>
      </dgm:t>
    </dgm:pt>
    <dgm:pt modelId="{385F0C50-89BE-43E2-BF75-FA0CB72B69BF}" type="sibTrans" cxnId="{C9427D08-FE1E-4628-A971-E93EEBD971C6}">
      <dgm:prSet/>
      <dgm:spPr/>
      <dgm:t>
        <a:bodyPr/>
        <a:lstStyle/>
        <a:p>
          <a:endParaRPr lang="en-US"/>
        </a:p>
      </dgm:t>
    </dgm:pt>
    <dgm:pt modelId="{E0852A6B-846B-4F7A-807C-3CEBBF9E884E}">
      <dgm:prSet phldrT="[Text]"/>
      <dgm:spPr/>
      <dgm:t>
        <a:bodyPr/>
        <a:lstStyle/>
        <a:p>
          <a:r>
            <a:rPr lang="en-US" dirty="0" smtClean="0"/>
            <a:t>Actual Demonstration Teaching</a:t>
          </a:r>
          <a:endParaRPr lang="en-US" dirty="0"/>
        </a:p>
      </dgm:t>
    </dgm:pt>
    <dgm:pt modelId="{FD0AFA52-83FD-4054-80E1-1CBEF2A17E40}" type="parTrans" cxnId="{40E51DFB-2152-4613-8B75-BF5052F548AB}">
      <dgm:prSet/>
      <dgm:spPr/>
      <dgm:t>
        <a:bodyPr/>
        <a:lstStyle/>
        <a:p>
          <a:endParaRPr lang="en-US"/>
        </a:p>
      </dgm:t>
    </dgm:pt>
    <dgm:pt modelId="{7F125B18-94B6-49D0-BCBD-EA6D63FA2A71}" type="sibTrans" cxnId="{40E51DFB-2152-4613-8B75-BF5052F548AB}">
      <dgm:prSet/>
      <dgm:spPr/>
      <dgm:t>
        <a:bodyPr/>
        <a:lstStyle/>
        <a:p>
          <a:endParaRPr lang="en-US"/>
        </a:p>
      </dgm:t>
    </dgm:pt>
    <dgm:pt modelId="{4D4E66DB-B5E1-4A5B-A32B-338F7E237B45}">
      <dgm:prSet phldrT="[Text]"/>
      <dgm:spPr/>
      <dgm:t>
        <a:bodyPr/>
        <a:lstStyle/>
        <a:p>
          <a:r>
            <a:rPr lang="en-US" dirty="0" smtClean="0"/>
            <a:t>Actual lesson plans from first draft to final form</a:t>
          </a:r>
          <a:endParaRPr lang="en-US" dirty="0"/>
        </a:p>
      </dgm:t>
    </dgm:pt>
    <dgm:pt modelId="{66ADD93C-5B8D-4878-8C3E-72D55ECA3CF8}" type="parTrans" cxnId="{4AFA715B-80F7-4F04-9213-2A2E01EFDB4B}">
      <dgm:prSet/>
      <dgm:spPr/>
      <dgm:t>
        <a:bodyPr/>
        <a:lstStyle/>
        <a:p>
          <a:endParaRPr lang="en-US"/>
        </a:p>
      </dgm:t>
    </dgm:pt>
    <dgm:pt modelId="{E4E1E98C-8579-496D-B21E-48AD0769997E}" type="sibTrans" cxnId="{4AFA715B-80F7-4F04-9213-2A2E01EFDB4B}">
      <dgm:prSet/>
      <dgm:spPr/>
      <dgm:t>
        <a:bodyPr/>
        <a:lstStyle/>
        <a:p>
          <a:endParaRPr lang="en-US"/>
        </a:p>
      </dgm:t>
    </dgm:pt>
    <dgm:pt modelId="{A0702F5A-D1EF-4A3D-B144-A23FA1830EB8}">
      <dgm:prSet phldrT="[Text]"/>
      <dgm:spPr/>
      <dgm:t>
        <a:bodyPr/>
        <a:lstStyle/>
        <a:p>
          <a:r>
            <a:rPr lang="en-US" dirty="0" smtClean="0"/>
            <a:t>Evaluation of classmates’ demonstration teaching</a:t>
          </a:r>
          <a:endParaRPr lang="en-US" dirty="0"/>
        </a:p>
      </dgm:t>
    </dgm:pt>
    <dgm:pt modelId="{6BB9B6A5-960A-4B25-8ECB-8EC81084FC7C}" type="parTrans" cxnId="{298AFB59-43F0-4C61-867D-17D10682585F}">
      <dgm:prSet/>
      <dgm:spPr/>
      <dgm:t>
        <a:bodyPr/>
        <a:lstStyle/>
        <a:p>
          <a:endParaRPr lang="en-US"/>
        </a:p>
      </dgm:t>
    </dgm:pt>
    <dgm:pt modelId="{5FACDF5D-E4BC-44AA-8DA4-8681A0C06604}" type="sibTrans" cxnId="{298AFB59-43F0-4C61-867D-17D10682585F}">
      <dgm:prSet/>
      <dgm:spPr/>
      <dgm:t>
        <a:bodyPr/>
        <a:lstStyle/>
        <a:p>
          <a:endParaRPr lang="en-US"/>
        </a:p>
      </dgm:t>
    </dgm:pt>
    <dgm:pt modelId="{996281DD-E46A-46D9-B038-AE490D79DDBF}">
      <dgm:prSet phldrT="[Text]"/>
      <dgm:spPr/>
      <dgm:t>
        <a:bodyPr/>
        <a:lstStyle/>
        <a:p>
          <a:r>
            <a:rPr lang="en-US" dirty="0" smtClean="0"/>
            <a:t>Reaction paper on articles</a:t>
          </a:r>
          <a:endParaRPr lang="en-US" dirty="0"/>
        </a:p>
      </dgm:t>
    </dgm:pt>
    <dgm:pt modelId="{E29A2F57-DE60-4DF8-9581-2607CA7E3134}" type="parTrans" cxnId="{67DAFA8E-97BE-44AF-B063-09C00CB9A5B8}">
      <dgm:prSet/>
      <dgm:spPr/>
      <dgm:t>
        <a:bodyPr/>
        <a:lstStyle/>
        <a:p>
          <a:endParaRPr lang="en-US"/>
        </a:p>
      </dgm:t>
    </dgm:pt>
    <dgm:pt modelId="{747653B9-3B1C-44A6-8A5B-67386CA1F1F3}" type="sibTrans" cxnId="{67DAFA8E-97BE-44AF-B063-09C00CB9A5B8}">
      <dgm:prSet/>
      <dgm:spPr/>
      <dgm:t>
        <a:bodyPr/>
        <a:lstStyle/>
        <a:p>
          <a:endParaRPr lang="en-US"/>
        </a:p>
      </dgm:t>
    </dgm:pt>
    <dgm:pt modelId="{3E8B7E18-63A6-44A4-A0B5-D754D389E946}">
      <dgm:prSet phldrT="[Text]"/>
      <dgm:spPr/>
      <dgm:t>
        <a:bodyPr/>
        <a:lstStyle/>
        <a:p>
          <a:r>
            <a:rPr lang="en-US" dirty="0" smtClean="0"/>
            <a:t>Visual aids</a:t>
          </a:r>
          <a:endParaRPr lang="en-US" dirty="0"/>
        </a:p>
      </dgm:t>
    </dgm:pt>
    <dgm:pt modelId="{D1374F9B-C2E3-4E1E-A323-749B339A92D2}" type="parTrans" cxnId="{72F79B3B-6E96-4DB9-9F3B-F5E6843D45CD}">
      <dgm:prSet/>
      <dgm:spPr/>
      <dgm:t>
        <a:bodyPr/>
        <a:lstStyle/>
        <a:p>
          <a:endParaRPr lang="en-US"/>
        </a:p>
      </dgm:t>
    </dgm:pt>
    <dgm:pt modelId="{54F67441-7AC8-4E77-A6DB-9731B3A1DCE7}" type="sibTrans" cxnId="{72F79B3B-6E96-4DB9-9F3B-F5E6843D45CD}">
      <dgm:prSet/>
      <dgm:spPr/>
      <dgm:t>
        <a:bodyPr/>
        <a:lstStyle/>
        <a:p>
          <a:endParaRPr lang="en-US"/>
        </a:p>
      </dgm:t>
    </dgm:pt>
    <dgm:pt modelId="{6CD70FDE-1EEE-4854-9A44-C89389A132A1}">
      <dgm:prSet phldrT="[Text]"/>
      <dgm:spPr/>
      <dgm:t>
        <a:bodyPr/>
        <a:lstStyle/>
        <a:p>
          <a:r>
            <a:rPr lang="en-US" dirty="0" smtClean="0"/>
            <a:t>Teacher’s and peers’ evaluation of one’s teaching</a:t>
          </a:r>
          <a:endParaRPr lang="en-US" dirty="0"/>
        </a:p>
      </dgm:t>
    </dgm:pt>
    <dgm:pt modelId="{66E08BF7-B5EC-400E-B440-532D7298273F}" type="parTrans" cxnId="{9B76A75B-8CE4-49BD-9227-D6AD688CD7A7}">
      <dgm:prSet/>
      <dgm:spPr/>
    </dgm:pt>
    <dgm:pt modelId="{6B51B59E-BCE7-42D5-8800-27CEEA1D0911}" type="sibTrans" cxnId="{9B76A75B-8CE4-49BD-9227-D6AD688CD7A7}">
      <dgm:prSet/>
      <dgm:spPr/>
    </dgm:pt>
    <dgm:pt modelId="{6FBA8D35-F2EE-41DB-B9AB-C821297D89D9}" type="pres">
      <dgm:prSet presAssocID="{328CA342-1C1B-4154-8D3C-9B69B3621527}" presName="Name0" presStyleCnt="0">
        <dgm:presLayoutVars>
          <dgm:dir/>
          <dgm:animLvl val="lvl"/>
          <dgm:resizeHandles val="exact"/>
        </dgm:presLayoutVars>
      </dgm:prSet>
      <dgm:spPr/>
      <dgm:t>
        <a:bodyPr/>
        <a:lstStyle/>
        <a:p>
          <a:endParaRPr lang="en-US"/>
        </a:p>
      </dgm:t>
    </dgm:pt>
    <dgm:pt modelId="{7053C1EA-E64F-4D1A-AFB0-DE54802DD8EC}" type="pres">
      <dgm:prSet presAssocID="{2E647489-A390-4FA5-AED1-2A8A1EF63F3A}" presName="composite" presStyleCnt="0"/>
      <dgm:spPr/>
    </dgm:pt>
    <dgm:pt modelId="{DD406795-C1DA-4946-A44F-B6158C13CA39}" type="pres">
      <dgm:prSet presAssocID="{2E647489-A390-4FA5-AED1-2A8A1EF63F3A}" presName="parTx" presStyleLbl="alignNode1" presStyleIdx="0" presStyleCnt="3">
        <dgm:presLayoutVars>
          <dgm:chMax val="0"/>
          <dgm:chPref val="0"/>
          <dgm:bulletEnabled val="1"/>
        </dgm:presLayoutVars>
      </dgm:prSet>
      <dgm:spPr/>
      <dgm:t>
        <a:bodyPr/>
        <a:lstStyle/>
        <a:p>
          <a:endParaRPr lang="en-US"/>
        </a:p>
      </dgm:t>
    </dgm:pt>
    <dgm:pt modelId="{15ABB1E8-76B5-4BFD-AA50-8299F0A9C702}" type="pres">
      <dgm:prSet presAssocID="{2E647489-A390-4FA5-AED1-2A8A1EF63F3A}" presName="desTx" presStyleLbl="alignAccFollowNode1" presStyleIdx="0" presStyleCnt="3">
        <dgm:presLayoutVars>
          <dgm:bulletEnabled val="1"/>
        </dgm:presLayoutVars>
      </dgm:prSet>
      <dgm:spPr/>
      <dgm:t>
        <a:bodyPr/>
        <a:lstStyle/>
        <a:p>
          <a:endParaRPr lang="en-US"/>
        </a:p>
      </dgm:t>
    </dgm:pt>
    <dgm:pt modelId="{1CEA1E11-BCC3-4866-9633-A030C908F82F}" type="pres">
      <dgm:prSet presAssocID="{4F71877C-90E9-4B89-BC2F-F573F6D93E60}" presName="space" presStyleCnt="0"/>
      <dgm:spPr/>
    </dgm:pt>
    <dgm:pt modelId="{44EB8DBA-D625-463B-8292-6EF0245B2EB2}" type="pres">
      <dgm:prSet presAssocID="{3D704170-E68C-4CE9-9E27-910BDDB6B030}" presName="composite" presStyleCnt="0"/>
      <dgm:spPr/>
    </dgm:pt>
    <dgm:pt modelId="{84DF0B0F-47DE-4F24-BB71-BA0EA69150DA}" type="pres">
      <dgm:prSet presAssocID="{3D704170-E68C-4CE9-9E27-910BDDB6B030}" presName="parTx" presStyleLbl="alignNode1" presStyleIdx="1" presStyleCnt="3">
        <dgm:presLayoutVars>
          <dgm:chMax val="0"/>
          <dgm:chPref val="0"/>
          <dgm:bulletEnabled val="1"/>
        </dgm:presLayoutVars>
      </dgm:prSet>
      <dgm:spPr/>
      <dgm:t>
        <a:bodyPr/>
        <a:lstStyle/>
        <a:p>
          <a:endParaRPr lang="en-US"/>
        </a:p>
      </dgm:t>
    </dgm:pt>
    <dgm:pt modelId="{ABB7DC77-F556-4925-9E5C-B98A59F943B7}" type="pres">
      <dgm:prSet presAssocID="{3D704170-E68C-4CE9-9E27-910BDDB6B030}" presName="desTx" presStyleLbl="alignAccFollowNode1" presStyleIdx="1" presStyleCnt="3">
        <dgm:presLayoutVars>
          <dgm:bulletEnabled val="1"/>
        </dgm:presLayoutVars>
      </dgm:prSet>
      <dgm:spPr/>
      <dgm:t>
        <a:bodyPr/>
        <a:lstStyle/>
        <a:p>
          <a:endParaRPr lang="en-US"/>
        </a:p>
      </dgm:t>
    </dgm:pt>
    <dgm:pt modelId="{3BB1E2E9-F717-44CE-815E-AD0A99C51A95}" type="pres">
      <dgm:prSet presAssocID="{5D7581B5-7845-4D8C-8845-69C66C91724F}" presName="space" presStyleCnt="0"/>
      <dgm:spPr/>
    </dgm:pt>
    <dgm:pt modelId="{B4AA85CF-EB01-4600-A145-F6C00F980024}" type="pres">
      <dgm:prSet presAssocID="{6D133449-2273-4F05-A8C6-03096F7B87A4}" presName="composite" presStyleCnt="0"/>
      <dgm:spPr/>
    </dgm:pt>
    <dgm:pt modelId="{4244B23D-8D4E-463A-B191-414953FC05B4}" type="pres">
      <dgm:prSet presAssocID="{6D133449-2273-4F05-A8C6-03096F7B87A4}" presName="parTx" presStyleLbl="alignNode1" presStyleIdx="2" presStyleCnt="3">
        <dgm:presLayoutVars>
          <dgm:chMax val="0"/>
          <dgm:chPref val="0"/>
          <dgm:bulletEnabled val="1"/>
        </dgm:presLayoutVars>
      </dgm:prSet>
      <dgm:spPr/>
      <dgm:t>
        <a:bodyPr/>
        <a:lstStyle/>
        <a:p>
          <a:endParaRPr lang="en-US"/>
        </a:p>
      </dgm:t>
    </dgm:pt>
    <dgm:pt modelId="{128CF4E6-4041-4619-95EC-9603D5A4E541}" type="pres">
      <dgm:prSet presAssocID="{6D133449-2273-4F05-A8C6-03096F7B87A4}" presName="desTx" presStyleLbl="alignAccFollowNode1" presStyleIdx="2" presStyleCnt="3">
        <dgm:presLayoutVars>
          <dgm:bulletEnabled val="1"/>
        </dgm:presLayoutVars>
      </dgm:prSet>
      <dgm:spPr/>
      <dgm:t>
        <a:bodyPr/>
        <a:lstStyle/>
        <a:p>
          <a:endParaRPr lang="en-US"/>
        </a:p>
      </dgm:t>
    </dgm:pt>
  </dgm:ptLst>
  <dgm:cxnLst>
    <dgm:cxn modelId="{969DCC4A-028A-49C3-B6A2-F0ED05B8910E}" type="presOf" srcId="{6D133449-2273-4F05-A8C6-03096F7B87A4}" destId="{4244B23D-8D4E-463A-B191-414953FC05B4}" srcOrd="0" destOrd="0" presId="urn:microsoft.com/office/officeart/2005/8/layout/hList1"/>
    <dgm:cxn modelId="{05C90C25-761D-429E-B0D0-8E4E07F887E1}" type="presOf" srcId="{25E1443C-708C-4628-8183-BA076F0772A8}" destId="{ABB7DC77-F556-4925-9E5C-B98A59F943B7}" srcOrd="0" destOrd="2" presId="urn:microsoft.com/office/officeart/2005/8/layout/hList1"/>
    <dgm:cxn modelId="{30C16298-21A7-47CE-94E4-04B8AF387AE3}" type="presOf" srcId="{996281DD-E46A-46D9-B038-AE490D79DDBF}" destId="{15ABB1E8-76B5-4BFD-AA50-8299F0A9C702}" srcOrd="0" destOrd="1" presId="urn:microsoft.com/office/officeart/2005/8/layout/hList1"/>
    <dgm:cxn modelId="{D42B18BE-AE19-4BFA-A528-C3B08F7908F1}" srcId="{3D704170-E68C-4CE9-9E27-910BDDB6B030}" destId="{52AC4B1F-0BD0-40C5-A462-31D6E8FFDE3D}" srcOrd="0" destOrd="0" parTransId="{BB9201F2-22A6-471D-AEC2-C02935BCF4EF}" sibTransId="{1E0A9632-3876-4799-832B-E1EDF996724E}"/>
    <dgm:cxn modelId="{9BD241BB-496C-4820-B680-36C0CF532393}" type="presOf" srcId="{328CA342-1C1B-4154-8D3C-9B69B3621527}" destId="{6FBA8D35-F2EE-41DB-B9AB-C821297D89D9}" srcOrd="0" destOrd="0" presId="urn:microsoft.com/office/officeart/2005/8/layout/hList1"/>
    <dgm:cxn modelId="{C9427D08-FE1E-4628-A971-E93EEBD971C6}" srcId="{328CA342-1C1B-4154-8D3C-9B69B3621527}" destId="{6D133449-2273-4F05-A8C6-03096F7B87A4}" srcOrd="2" destOrd="0" parTransId="{C73EB0C8-4697-42E2-965E-661FD3751739}" sibTransId="{385F0C50-89BE-43E2-BF75-FA0CB72B69BF}"/>
    <dgm:cxn modelId="{72F79B3B-6E96-4DB9-9F3B-F5E6843D45CD}" srcId="{6D133449-2273-4F05-A8C6-03096F7B87A4}" destId="{3E8B7E18-63A6-44A4-A0B5-D754D389E946}" srcOrd="1" destOrd="0" parTransId="{D1374F9B-C2E3-4E1E-A323-749B339A92D2}" sibTransId="{54F67441-7AC8-4E77-A6DB-9731B3A1DCE7}"/>
    <dgm:cxn modelId="{951BE604-5A20-47CE-A672-48C7EB2994BA}" srcId="{328CA342-1C1B-4154-8D3C-9B69B3621527}" destId="{3D704170-E68C-4CE9-9E27-910BDDB6B030}" srcOrd="1" destOrd="0" parTransId="{9941D27A-B1D8-48D2-B589-66EB5A4FE1E2}" sibTransId="{5D7581B5-7845-4D8C-8845-69C66C91724F}"/>
    <dgm:cxn modelId="{04D95A8D-BB32-4406-B5C1-B1D2E2104EAB}" type="presOf" srcId="{E0852A6B-846B-4F7A-807C-3CEBBF9E884E}" destId="{128CF4E6-4041-4619-95EC-9603D5A4E541}" srcOrd="0" destOrd="0" presId="urn:microsoft.com/office/officeart/2005/8/layout/hList1"/>
    <dgm:cxn modelId="{9B76A75B-8CE4-49BD-9227-D6AD688CD7A7}" srcId="{6D133449-2273-4F05-A8C6-03096F7B87A4}" destId="{6CD70FDE-1EEE-4854-9A44-C89389A132A1}" srcOrd="3" destOrd="0" parTransId="{66E08BF7-B5EC-400E-B440-532D7298273F}" sibTransId="{6B51B59E-BCE7-42D5-8800-27CEEA1D0911}"/>
    <dgm:cxn modelId="{AF6E38CE-8143-4BE0-9C6F-7FC1E83FC97D}" srcId="{3D704170-E68C-4CE9-9E27-910BDDB6B030}" destId="{25E1443C-708C-4628-8183-BA076F0772A8}" srcOrd="2" destOrd="0" parTransId="{9622F78A-EC2C-4D36-ACA2-C3474D4403BD}" sibTransId="{9E5164FA-1719-482E-9C52-6325B67E2DDD}"/>
    <dgm:cxn modelId="{AE73DDF5-FA93-4075-B429-01E0D54E5187}" type="presOf" srcId="{A0702F5A-D1EF-4A3D-B144-A23FA1830EB8}" destId="{128CF4E6-4041-4619-95EC-9603D5A4E541}" srcOrd="0" destOrd="2" presId="urn:microsoft.com/office/officeart/2005/8/layout/hList1"/>
    <dgm:cxn modelId="{67DAFA8E-97BE-44AF-B063-09C00CB9A5B8}" srcId="{2E647489-A390-4FA5-AED1-2A8A1EF63F3A}" destId="{996281DD-E46A-46D9-B038-AE490D79DDBF}" srcOrd="1" destOrd="0" parTransId="{E29A2F57-DE60-4DF8-9581-2607CA7E3134}" sibTransId="{747653B9-3B1C-44A6-8A5B-67386CA1F1F3}"/>
    <dgm:cxn modelId="{53AD9196-4D57-46AE-8B61-45EA017AD222}" type="presOf" srcId="{6CD70FDE-1EEE-4854-9A44-C89389A132A1}" destId="{128CF4E6-4041-4619-95EC-9603D5A4E541}" srcOrd="0" destOrd="3" presId="urn:microsoft.com/office/officeart/2005/8/layout/hList1"/>
    <dgm:cxn modelId="{4AFA715B-80F7-4F04-9213-2A2E01EFDB4B}" srcId="{3D704170-E68C-4CE9-9E27-910BDDB6B030}" destId="{4D4E66DB-B5E1-4A5B-A32B-338F7E237B45}" srcOrd="1" destOrd="0" parTransId="{66ADD93C-5B8D-4878-8C3E-72D55ECA3CF8}" sibTransId="{E4E1E98C-8579-496D-B21E-48AD0769997E}"/>
    <dgm:cxn modelId="{88BB6F07-DDC7-4991-B582-C6F0F08C1001}" type="presOf" srcId="{C285A3B7-DA0F-4AD9-98C9-71E9D7473B1C}" destId="{15ABB1E8-76B5-4BFD-AA50-8299F0A9C702}" srcOrd="0" destOrd="2" presId="urn:microsoft.com/office/officeart/2005/8/layout/hList1"/>
    <dgm:cxn modelId="{DCF94F02-E34E-4887-8A34-D73BDD33272E}" type="presOf" srcId="{2E647489-A390-4FA5-AED1-2A8A1EF63F3A}" destId="{DD406795-C1DA-4946-A44F-B6158C13CA39}" srcOrd="0" destOrd="0" presId="urn:microsoft.com/office/officeart/2005/8/layout/hList1"/>
    <dgm:cxn modelId="{D32F3D4A-A30A-4B48-93A9-1A3C47696576}" type="presOf" srcId="{7C25F598-B354-4503-A42B-756A0C43E979}" destId="{15ABB1E8-76B5-4BFD-AA50-8299F0A9C702}" srcOrd="0" destOrd="0" presId="urn:microsoft.com/office/officeart/2005/8/layout/hList1"/>
    <dgm:cxn modelId="{8F6DB0FB-E556-4245-BC24-6805AA845142}" type="presOf" srcId="{4D4E66DB-B5E1-4A5B-A32B-338F7E237B45}" destId="{ABB7DC77-F556-4925-9E5C-B98A59F943B7}" srcOrd="0" destOrd="1" presId="urn:microsoft.com/office/officeart/2005/8/layout/hList1"/>
    <dgm:cxn modelId="{40E51DFB-2152-4613-8B75-BF5052F548AB}" srcId="{6D133449-2273-4F05-A8C6-03096F7B87A4}" destId="{E0852A6B-846B-4F7A-807C-3CEBBF9E884E}" srcOrd="0" destOrd="0" parTransId="{FD0AFA52-83FD-4054-80E1-1CBEF2A17E40}" sibTransId="{7F125B18-94B6-49D0-BCBD-EA6D63FA2A71}"/>
    <dgm:cxn modelId="{2AEC291E-1B84-4014-A11C-266FF8E8221E}" type="presOf" srcId="{3D704170-E68C-4CE9-9E27-910BDDB6B030}" destId="{84DF0B0F-47DE-4F24-BB71-BA0EA69150DA}" srcOrd="0" destOrd="0" presId="urn:microsoft.com/office/officeart/2005/8/layout/hList1"/>
    <dgm:cxn modelId="{57F8615D-A5D2-4351-A4D9-A33D36B9D07B}" srcId="{2E647489-A390-4FA5-AED1-2A8A1EF63F3A}" destId="{7C25F598-B354-4503-A42B-756A0C43E979}" srcOrd="0" destOrd="0" parTransId="{A7E7121A-6F59-49E8-B5FC-A542CA43B794}" sibTransId="{83919EE9-9576-4626-9E94-4996B1C76BD4}"/>
    <dgm:cxn modelId="{F6E94F86-0118-4900-8D93-0FDFA1A8ACF2}" srcId="{2E647489-A390-4FA5-AED1-2A8A1EF63F3A}" destId="{C285A3B7-DA0F-4AD9-98C9-71E9D7473B1C}" srcOrd="2" destOrd="0" parTransId="{038E8318-55BE-4444-997D-3D96DFBAFEBC}" sibTransId="{91E53E60-C64B-42F9-B826-16202028D326}"/>
    <dgm:cxn modelId="{79FEFD8B-C236-4D05-9129-4C306CCDEC86}" type="presOf" srcId="{3E8B7E18-63A6-44A4-A0B5-D754D389E946}" destId="{128CF4E6-4041-4619-95EC-9603D5A4E541}" srcOrd="0" destOrd="1" presId="urn:microsoft.com/office/officeart/2005/8/layout/hList1"/>
    <dgm:cxn modelId="{20CCCE6D-3C31-4684-9DFB-6D8A37A432CA}" srcId="{328CA342-1C1B-4154-8D3C-9B69B3621527}" destId="{2E647489-A390-4FA5-AED1-2A8A1EF63F3A}" srcOrd="0" destOrd="0" parTransId="{6ADF6BC0-BBBE-4D6C-B021-8B7A9E47B57D}" sibTransId="{4F71877C-90E9-4B89-BC2F-F573F6D93E60}"/>
    <dgm:cxn modelId="{ED01C8D7-11E6-494A-9EA4-3B57E9508A14}" type="presOf" srcId="{52AC4B1F-0BD0-40C5-A462-31D6E8FFDE3D}" destId="{ABB7DC77-F556-4925-9E5C-B98A59F943B7}" srcOrd="0" destOrd="0" presId="urn:microsoft.com/office/officeart/2005/8/layout/hList1"/>
    <dgm:cxn modelId="{298AFB59-43F0-4C61-867D-17D10682585F}" srcId="{6D133449-2273-4F05-A8C6-03096F7B87A4}" destId="{A0702F5A-D1EF-4A3D-B144-A23FA1830EB8}" srcOrd="2" destOrd="0" parTransId="{6BB9B6A5-960A-4B25-8ECB-8EC81084FC7C}" sibTransId="{5FACDF5D-E4BC-44AA-8DA4-8681A0C06604}"/>
    <dgm:cxn modelId="{EB3145D3-FA01-4D32-AF12-2F4E524B32CF}" type="presParOf" srcId="{6FBA8D35-F2EE-41DB-B9AB-C821297D89D9}" destId="{7053C1EA-E64F-4D1A-AFB0-DE54802DD8EC}" srcOrd="0" destOrd="0" presId="urn:microsoft.com/office/officeart/2005/8/layout/hList1"/>
    <dgm:cxn modelId="{9B13BE25-E66F-424B-A20B-4DBE26D7839F}" type="presParOf" srcId="{7053C1EA-E64F-4D1A-AFB0-DE54802DD8EC}" destId="{DD406795-C1DA-4946-A44F-B6158C13CA39}" srcOrd="0" destOrd="0" presId="urn:microsoft.com/office/officeart/2005/8/layout/hList1"/>
    <dgm:cxn modelId="{1ED92E90-0AFF-4AE4-9542-CA2A64C9FC8B}" type="presParOf" srcId="{7053C1EA-E64F-4D1A-AFB0-DE54802DD8EC}" destId="{15ABB1E8-76B5-4BFD-AA50-8299F0A9C702}" srcOrd="1" destOrd="0" presId="urn:microsoft.com/office/officeart/2005/8/layout/hList1"/>
    <dgm:cxn modelId="{B8CE3968-7684-455E-B1A9-D63FE10C6B5D}" type="presParOf" srcId="{6FBA8D35-F2EE-41DB-B9AB-C821297D89D9}" destId="{1CEA1E11-BCC3-4866-9633-A030C908F82F}" srcOrd="1" destOrd="0" presId="urn:microsoft.com/office/officeart/2005/8/layout/hList1"/>
    <dgm:cxn modelId="{818DB471-6DE3-4C95-B13C-32DD54556731}" type="presParOf" srcId="{6FBA8D35-F2EE-41DB-B9AB-C821297D89D9}" destId="{44EB8DBA-D625-463B-8292-6EF0245B2EB2}" srcOrd="2" destOrd="0" presId="urn:microsoft.com/office/officeart/2005/8/layout/hList1"/>
    <dgm:cxn modelId="{675795EB-DF53-4784-A6E7-885E10586FB7}" type="presParOf" srcId="{44EB8DBA-D625-463B-8292-6EF0245B2EB2}" destId="{84DF0B0F-47DE-4F24-BB71-BA0EA69150DA}" srcOrd="0" destOrd="0" presId="urn:microsoft.com/office/officeart/2005/8/layout/hList1"/>
    <dgm:cxn modelId="{C6C809B9-023D-427D-AB85-1E51D3CADF9B}" type="presParOf" srcId="{44EB8DBA-D625-463B-8292-6EF0245B2EB2}" destId="{ABB7DC77-F556-4925-9E5C-B98A59F943B7}" srcOrd="1" destOrd="0" presId="urn:microsoft.com/office/officeart/2005/8/layout/hList1"/>
    <dgm:cxn modelId="{02D6FF57-0A50-4F77-B85F-9E76F28840ED}" type="presParOf" srcId="{6FBA8D35-F2EE-41DB-B9AB-C821297D89D9}" destId="{3BB1E2E9-F717-44CE-815E-AD0A99C51A95}" srcOrd="3" destOrd="0" presId="urn:microsoft.com/office/officeart/2005/8/layout/hList1"/>
    <dgm:cxn modelId="{A38E68B5-C5A5-422C-BBF6-64D38A1A54C9}" type="presParOf" srcId="{6FBA8D35-F2EE-41DB-B9AB-C821297D89D9}" destId="{B4AA85CF-EB01-4600-A145-F6C00F980024}" srcOrd="4" destOrd="0" presId="urn:microsoft.com/office/officeart/2005/8/layout/hList1"/>
    <dgm:cxn modelId="{24608CDB-0CDE-48F1-900C-C015ACC73AF6}" type="presParOf" srcId="{B4AA85CF-EB01-4600-A145-F6C00F980024}" destId="{4244B23D-8D4E-463A-B191-414953FC05B4}" srcOrd="0" destOrd="0" presId="urn:microsoft.com/office/officeart/2005/8/layout/hList1"/>
    <dgm:cxn modelId="{B916BB74-F4C9-4F3E-B655-CFECD5428DB9}" type="presParOf" srcId="{B4AA85CF-EB01-4600-A145-F6C00F980024}" destId="{128CF4E6-4041-4619-95EC-9603D5A4E541}"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88E7251-AAF2-4CEC-AB13-CBED21B8442E}" type="doc">
      <dgm:prSet loTypeId="urn:microsoft.com/office/officeart/2005/8/layout/vProcess5" loCatId="process" qsTypeId="urn:microsoft.com/office/officeart/2005/8/quickstyle/simple1" qsCatId="simple" csTypeId="urn:microsoft.com/office/officeart/2005/8/colors/colorful5" csCatId="colorful" phldr="1"/>
      <dgm:spPr/>
      <dgm:t>
        <a:bodyPr/>
        <a:lstStyle/>
        <a:p>
          <a:endParaRPr lang="en-US"/>
        </a:p>
      </dgm:t>
    </dgm:pt>
    <dgm:pt modelId="{4FA46459-80E6-4D95-AB50-8804692F3229}">
      <dgm:prSet phldrT="[Text]"/>
      <dgm:spPr>
        <a:solidFill>
          <a:schemeClr val="accent1"/>
        </a:solidFill>
      </dgm:spPr>
      <dgm:t>
        <a:bodyPr/>
        <a:lstStyle/>
        <a:p>
          <a:r>
            <a:rPr lang="en-US" dirty="0" smtClean="0"/>
            <a:t>1. Identify desired results</a:t>
          </a:r>
          <a:endParaRPr lang="en-US" dirty="0"/>
        </a:p>
      </dgm:t>
    </dgm:pt>
    <dgm:pt modelId="{22DF4A01-91A4-4018-BEAD-657D3DC0E36F}" type="parTrans" cxnId="{96F0B488-217F-4657-B8B5-40FEEA3C64C8}">
      <dgm:prSet/>
      <dgm:spPr/>
      <dgm:t>
        <a:bodyPr/>
        <a:lstStyle/>
        <a:p>
          <a:endParaRPr lang="en-US"/>
        </a:p>
      </dgm:t>
    </dgm:pt>
    <dgm:pt modelId="{A4BBC05F-271A-4C7C-AB01-780534D1A6B6}" type="sibTrans" cxnId="{96F0B488-217F-4657-B8B5-40FEEA3C64C8}">
      <dgm:prSet/>
      <dgm:spPr>
        <a:solidFill>
          <a:schemeClr val="tx1">
            <a:alpha val="90000"/>
          </a:schemeClr>
        </a:solidFill>
      </dgm:spPr>
      <dgm:t>
        <a:bodyPr/>
        <a:lstStyle/>
        <a:p>
          <a:endParaRPr lang="en-US"/>
        </a:p>
      </dgm:t>
    </dgm:pt>
    <dgm:pt modelId="{AB8DED51-4795-442F-91BD-C67E6EA8761D}">
      <dgm:prSet phldrT="[Text]"/>
      <dgm:spPr>
        <a:solidFill>
          <a:schemeClr val="accent2">
            <a:lumMod val="75000"/>
          </a:schemeClr>
        </a:solidFill>
      </dgm:spPr>
      <dgm:t>
        <a:bodyPr/>
        <a:lstStyle/>
        <a:p>
          <a:r>
            <a:rPr lang="en-US" dirty="0" smtClean="0"/>
            <a:t>2. Determine acceptable evidence</a:t>
          </a:r>
          <a:endParaRPr lang="en-US" dirty="0"/>
        </a:p>
      </dgm:t>
    </dgm:pt>
    <dgm:pt modelId="{4C5FED39-C8F1-4E49-A6AA-074AE6F731BA}" type="parTrans" cxnId="{91FBDA09-57A3-4B1D-ABA9-0DC01DFE9E43}">
      <dgm:prSet/>
      <dgm:spPr/>
      <dgm:t>
        <a:bodyPr/>
        <a:lstStyle/>
        <a:p>
          <a:endParaRPr lang="en-US"/>
        </a:p>
      </dgm:t>
    </dgm:pt>
    <dgm:pt modelId="{790F8F23-84B1-49F8-B9BC-E8F9A99ED476}" type="sibTrans" cxnId="{91FBDA09-57A3-4B1D-ABA9-0DC01DFE9E43}">
      <dgm:prSet/>
      <dgm:spPr>
        <a:solidFill>
          <a:schemeClr val="tx1">
            <a:alpha val="90000"/>
          </a:schemeClr>
        </a:solidFill>
      </dgm:spPr>
      <dgm:t>
        <a:bodyPr/>
        <a:lstStyle/>
        <a:p>
          <a:endParaRPr lang="en-US"/>
        </a:p>
      </dgm:t>
    </dgm:pt>
    <dgm:pt modelId="{D41EA39A-0D52-42DD-8EBA-C8655B94AB8D}">
      <dgm:prSet phldrT="[Text]"/>
      <dgm:spPr/>
      <dgm:t>
        <a:bodyPr/>
        <a:lstStyle/>
        <a:p>
          <a:r>
            <a:rPr lang="en-US" dirty="0" smtClean="0"/>
            <a:t>3. Plan learning experience and instruction</a:t>
          </a:r>
          <a:endParaRPr lang="en-US" dirty="0"/>
        </a:p>
      </dgm:t>
    </dgm:pt>
    <dgm:pt modelId="{CFF7EFBF-2F1C-4CBC-85CE-ACD3132B3F97}" type="parTrans" cxnId="{BF93CDCC-B259-4331-B57E-903DF53CEEFB}">
      <dgm:prSet/>
      <dgm:spPr/>
      <dgm:t>
        <a:bodyPr/>
        <a:lstStyle/>
        <a:p>
          <a:endParaRPr lang="en-US"/>
        </a:p>
      </dgm:t>
    </dgm:pt>
    <dgm:pt modelId="{9BA1B03A-D455-45D6-9C4E-6527B76135A2}" type="sibTrans" cxnId="{BF93CDCC-B259-4331-B57E-903DF53CEEFB}">
      <dgm:prSet/>
      <dgm:spPr/>
      <dgm:t>
        <a:bodyPr/>
        <a:lstStyle/>
        <a:p>
          <a:endParaRPr lang="en-US"/>
        </a:p>
      </dgm:t>
    </dgm:pt>
    <dgm:pt modelId="{BBEA13F4-A85A-450E-A372-E7DC63AAE65D}" type="pres">
      <dgm:prSet presAssocID="{388E7251-AAF2-4CEC-AB13-CBED21B8442E}" presName="outerComposite" presStyleCnt="0">
        <dgm:presLayoutVars>
          <dgm:chMax val="5"/>
          <dgm:dir/>
          <dgm:resizeHandles val="exact"/>
        </dgm:presLayoutVars>
      </dgm:prSet>
      <dgm:spPr/>
      <dgm:t>
        <a:bodyPr/>
        <a:lstStyle/>
        <a:p>
          <a:endParaRPr lang="en-US"/>
        </a:p>
      </dgm:t>
    </dgm:pt>
    <dgm:pt modelId="{582E75FC-10A0-4278-9D31-807FFAFC5C8E}" type="pres">
      <dgm:prSet presAssocID="{388E7251-AAF2-4CEC-AB13-CBED21B8442E}" presName="dummyMaxCanvas" presStyleCnt="0">
        <dgm:presLayoutVars/>
      </dgm:prSet>
      <dgm:spPr/>
    </dgm:pt>
    <dgm:pt modelId="{7FC6BBAA-35BC-4E74-BA80-CE421E321CA9}" type="pres">
      <dgm:prSet presAssocID="{388E7251-AAF2-4CEC-AB13-CBED21B8442E}" presName="ThreeNodes_1" presStyleLbl="node1" presStyleIdx="0" presStyleCnt="3">
        <dgm:presLayoutVars>
          <dgm:bulletEnabled val="1"/>
        </dgm:presLayoutVars>
      </dgm:prSet>
      <dgm:spPr/>
      <dgm:t>
        <a:bodyPr/>
        <a:lstStyle/>
        <a:p>
          <a:endParaRPr lang="en-US"/>
        </a:p>
      </dgm:t>
    </dgm:pt>
    <dgm:pt modelId="{A7D5132E-BC90-4968-A410-8BDB03228C4B}" type="pres">
      <dgm:prSet presAssocID="{388E7251-AAF2-4CEC-AB13-CBED21B8442E}" presName="ThreeNodes_2" presStyleLbl="node1" presStyleIdx="1" presStyleCnt="3">
        <dgm:presLayoutVars>
          <dgm:bulletEnabled val="1"/>
        </dgm:presLayoutVars>
      </dgm:prSet>
      <dgm:spPr/>
      <dgm:t>
        <a:bodyPr/>
        <a:lstStyle/>
        <a:p>
          <a:endParaRPr lang="en-US"/>
        </a:p>
      </dgm:t>
    </dgm:pt>
    <dgm:pt modelId="{4BABEA21-7040-4C88-9E50-7BD913E60499}" type="pres">
      <dgm:prSet presAssocID="{388E7251-AAF2-4CEC-AB13-CBED21B8442E}" presName="ThreeNodes_3" presStyleLbl="node1" presStyleIdx="2" presStyleCnt="3">
        <dgm:presLayoutVars>
          <dgm:bulletEnabled val="1"/>
        </dgm:presLayoutVars>
      </dgm:prSet>
      <dgm:spPr/>
      <dgm:t>
        <a:bodyPr/>
        <a:lstStyle/>
        <a:p>
          <a:endParaRPr lang="en-US"/>
        </a:p>
      </dgm:t>
    </dgm:pt>
    <dgm:pt modelId="{9DD2754E-D0F3-40D8-9BC2-F5C515AFD1E7}" type="pres">
      <dgm:prSet presAssocID="{388E7251-AAF2-4CEC-AB13-CBED21B8442E}" presName="ThreeConn_1-2" presStyleLbl="fgAccFollowNode1" presStyleIdx="0" presStyleCnt="2">
        <dgm:presLayoutVars>
          <dgm:bulletEnabled val="1"/>
        </dgm:presLayoutVars>
      </dgm:prSet>
      <dgm:spPr/>
      <dgm:t>
        <a:bodyPr/>
        <a:lstStyle/>
        <a:p>
          <a:endParaRPr lang="en-US"/>
        </a:p>
      </dgm:t>
    </dgm:pt>
    <dgm:pt modelId="{C220D415-4F45-4401-A6DF-56748D21EC23}" type="pres">
      <dgm:prSet presAssocID="{388E7251-AAF2-4CEC-AB13-CBED21B8442E}" presName="ThreeConn_2-3" presStyleLbl="fgAccFollowNode1" presStyleIdx="1" presStyleCnt="2">
        <dgm:presLayoutVars>
          <dgm:bulletEnabled val="1"/>
        </dgm:presLayoutVars>
      </dgm:prSet>
      <dgm:spPr/>
      <dgm:t>
        <a:bodyPr/>
        <a:lstStyle/>
        <a:p>
          <a:endParaRPr lang="en-US"/>
        </a:p>
      </dgm:t>
    </dgm:pt>
    <dgm:pt modelId="{2F0F325E-35F8-4D73-B11C-003DAB534E22}" type="pres">
      <dgm:prSet presAssocID="{388E7251-AAF2-4CEC-AB13-CBED21B8442E}" presName="ThreeNodes_1_text" presStyleLbl="node1" presStyleIdx="2" presStyleCnt="3">
        <dgm:presLayoutVars>
          <dgm:bulletEnabled val="1"/>
        </dgm:presLayoutVars>
      </dgm:prSet>
      <dgm:spPr/>
      <dgm:t>
        <a:bodyPr/>
        <a:lstStyle/>
        <a:p>
          <a:endParaRPr lang="en-US"/>
        </a:p>
      </dgm:t>
    </dgm:pt>
    <dgm:pt modelId="{F5EB959D-31BB-4BCC-BC8C-8F7799888D46}" type="pres">
      <dgm:prSet presAssocID="{388E7251-AAF2-4CEC-AB13-CBED21B8442E}" presName="ThreeNodes_2_text" presStyleLbl="node1" presStyleIdx="2" presStyleCnt="3">
        <dgm:presLayoutVars>
          <dgm:bulletEnabled val="1"/>
        </dgm:presLayoutVars>
      </dgm:prSet>
      <dgm:spPr/>
      <dgm:t>
        <a:bodyPr/>
        <a:lstStyle/>
        <a:p>
          <a:endParaRPr lang="en-US"/>
        </a:p>
      </dgm:t>
    </dgm:pt>
    <dgm:pt modelId="{B30ABED0-3258-4838-A805-6E488095516A}" type="pres">
      <dgm:prSet presAssocID="{388E7251-AAF2-4CEC-AB13-CBED21B8442E}" presName="ThreeNodes_3_text" presStyleLbl="node1" presStyleIdx="2" presStyleCnt="3">
        <dgm:presLayoutVars>
          <dgm:bulletEnabled val="1"/>
        </dgm:presLayoutVars>
      </dgm:prSet>
      <dgm:spPr/>
      <dgm:t>
        <a:bodyPr/>
        <a:lstStyle/>
        <a:p>
          <a:endParaRPr lang="en-US"/>
        </a:p>
      </dgm:t>
    </dgm:pt>
  </dgm:ptLst>
  <dgm:cxnLst>
    <dgm:cxn modelId="{474F9BC4-B485-41E2-B110-C4775BFA4DBE}" type="presOf" srcId="{D41EA39A-0D52-42DD-8EBA-C8655B94AB8D}" destId="{4BABEA21-7040-4C88-9E50-7BD913E60499}" srcOrd="0" destOrd="0" presId="urn:microsoft.com/office/officeart/2005/8/layout/vProcess5"/>
    <dgm:cxn modelId="{91FBDA09-57A3-4B1D-ABA9-0DC01DFE9E43}" srcId="{388E7251-AAF2-4CEC-AB13-CBED21B8442E}" destId="{AB8DED51-4795-442F-91BD-C67E6EA8761D}" srcOrd="1" destOrd="0" parTransId="{4C5FED39-C8F1-4E49-A6AA-074AE6F731BA}" sibTransId="{790F8F23-84B1-49F8-B9BC-E8F9A99ED476}"/>
    <dgm:cxn modelId="{53BE5F5F-9C79-4BA3-875C-4EBC1FF73D38}" type="presOf" srcId="{790F8F23-84B1-49F8-B9BC-E8F9A99ED476}" destId="{C220D415-4F45-4401-A6DF-56748D21EC23}" srcOrd="0" destOrd="0" presId="urn:microsoft.com/office/officeart/2005/8/layout/vProcess5"/>
    <dgm:cxn modelId="{197608B2-E0BF-408D-A443-0EA9D15FEB55}" type="presOf" srcId="{388E7251-AAF2-4CEC-AB13-CBED21B8442E}" destId="{BBEA13F4-A85A-450E-A372-E7DC63AAE65D}" srcOrd="0" destOrd="0" presId="urn:microsoft.com/office/officeart/2005/8/layout/vProcess5"/>
    <dgm:cxn modelId="{BF93CDCC-B259-4331-B57E-903DF53CEEFB}" srcId="{388E7251-AAF2-4CEC-AB13-CBED21B8442E}" destId="{D41EA39A-0D52-42DD-8EBA-C8655B94AB8D}" srcOrd="2" destOrd="0" parTransId="{CFF7EFBF-2F1C-4CBC-85CE-ACD3132B3F97}" sibTransId="{9BA1B03A-D455-45D6-9C4E-6527B76135A2}"/>
    <dgm:cxn modelId="{6B5E2057-DC8C-4C13-901D-759799A78136}" type="presOf" srcId="{4FA46459-80E6-4D95-AB50-8804692F3229}" destId="{7FC6BBAA-35BC-4E74-BA80-CE421E321CA9}" srcOrd="0" destOrd="0" presId="urn:microsoft.com/office/officeart/2005/8/layout/vProcess5"/>
    <dgm:cxn modelId="{96F0B488-217F-4657-B8B5-40FEEA3C64C8}" srcId="{388E7251-AAF2-4CEC-AB13-CBED21B8442E}" destId="{4FA46459-80E6-4D95-AB50-8804692F3229}" srcOrd="0" destOrd="0" parTransId="{22DF4A01-91A4-4018-BEAD-657D3DC0E36F}" sibTransId="{A4BBC05F-271A-4C7C-AB01-780534D1A6B6}"/>
    <dgm:cxn modelId="{459357DE-9632-47A1-BBE0-1F7F8DFE7784}" type="presOf" srcId="{4FA46459-80E6-4D95-AB50-8804692F3229}" destId="{2F0F325E-35F8-4D73-B11C-003DAB534E22}" srcOrd="1" destOrd="0" presId="urn:microsoft.com/office/officeart/2005/8/layout/vProcess5"/>
    <dgm:cxn modelId="{0CAF14AA-7DCC-4BA6-B860-409D17DF42A7}" type="presOf" srcId="{D41EA39A-0D52-42DD-8EBA-C8655B94AB8D}" destId="{B30ABED0-3258-4838-A805-6E488095516A}" srcOrd="1" destOrd="0" presId="urn:microsoft.com/office/officeart/2005/8/layout/vProcess5"/>
    <dgm:cxn modelId="{19212C3C-0167-4A7D-89E9-64A6F6418B95}" type="presOf" srcId="{AB8DED51-4795-442F-91BD-C67E6EA8761D}" destId="{A7D5132E-BC90-4968-A410-8BDB03228C4B}" srcOrd="0" destOrd="0" presId="urn:microsoft.com/office/officeart/2005/8/layout/vProcess5"/>
    <dgm:cxn modelId="{8E3CDB15-ED2D-4E77-94AE-A2F362A99E89}" type="presOf" srcId="{A4BBC05F-271A-4C7C-AB01-780534D1A6B6}" destId="{9DD2754E-D0F3-40D8-9BC2-F5C515AFD1E7}" srcOrd="0" destOrd="0" presId="urn:microsoft.com/office/officeart/2005/8/layout/vProcess5"/>
    <dgm:cxn modelId="{31B84F42-B05D-41FF-9FB3-65C14BDFF212}" type="presOf" srcId="{AB8DED51-4795-442F-91BD-C67E6EA8761D}" destId="{F5EB959D-31BB-4BCC-BC8C-8F7799888D46}" srcOrd="1" destOrd="0" presId="urn:microsoft.com/office/officeart/2005/8/layout/vProcess5"/>
    <dgm:cxn modelId="{EB6C797E-7767-42F8-9463-D9B650557D43}" type="presParOf" srcId="{BBEA13F4-A85A-450E-A372-E7DC63AAE65D}" destId="{582E75FC-10A0-4278-9D31-807FFAFC5C8E}" srcOrd="0" destOrd="0" presId="urn:microsoft.com/office/officeart/2005/8/layout/vProcess5"/>
    <dgm:cxn modelId="{B77DB3EE-1A1C-4F8E-98DA-406723BB95F4}" type="presParOf" srcId="{BBEA13F4-A85A-450E-A372-E7DC63AAE65D}" destId="{7FC6BBAA-35BC-4E74-BA80-CE421E321CA9}" srcOrd="1" destOrd="0" presId="urn:microsoft.com/office/officeart/2005/8/layout/vProcess5"/>
    <dgm:cxn modelId="{BB50B0E2-11ED-4984-89E4-2EC9037021D1}" type="presParOf" srcId="{BBEA13F4-A85A-450E-A372-E7DC63AAE65D}" destId="{A7D5132E-BC90-4968-A410-8BDB03228C4B}" srcOrd="2" destOrd="0" presId="urn:microsoft.com/office/officeart/2005/8/layout/vProcess5"/>
    <dgm:cxn modelId="{AE79EFE3-7AD0-4117-88D1-DEB21371295A}" type="presParOf" srcId="{BBEA13F4-A85A-450E-A372-E7DC63AAE65D}" destId="{4BABEA21-7040-4C88-9E50-7BD913E60499}" srcOrd="3" destOrd="0" presId="urn:microsoft.com/office/officeart/2005/8/layout/vProcess5"/>
    <dgm:cxn modelId="{17715338-4936-4CDD-97E6-E6A35BBF9B9B}" type="presParOf" srcId="{BBEA13F4-A85A-450E-A372-E7DC63AAE65D}" destId="{9DD2754E-D0F3-40D8-9BC2-F5C515AFD1E7}" srcOrd="4" destOrd="0" presId="urn:microsoft.com/office/officeart/2005/8/layout/vProcess5"/>
    <dgm:cxn modelId="{DACF9224-A2CA-4472-9A6C-48E57224621F}" type="presParOf" srcId="{BBEA13F4-A85A-450E-A372-E7DC63AAE65D}" destId="{C220D415-4F45-4401-A6DF-56748D21EC23}" srcOrd="5" destOrd="0" presId="urn:microsoft.com/office/officeart/2005/8/layout/vProcess5"/>
    <dgm:cxn modelId="{249176E5-C774-4E9A-8306-9179F0B82F90}" type="presParOf" srcId="{BBEA13F4-A85A-450E-A372-E7DC63AAE65D}" destId="{2F0F325E-35F8-4D73-B11C-003DAB534E22}" srcOrd="6" destOrd="0" presId="urn:microsoft.com/office/officeart/2005/8/layout/vProcess5"/>
    <dgm:cxn modelId="{22B95CE0-297F-443A-95BD-580714E8A574}" type="presParOf" srcId="{BBEA13F4-A85A-450E-A372-E7DC63AAE65D}" destId="{F5EB959D-31BB-4BCC-BC8C-8F7799888D46}" srcOrd="7" destOrd="0" presId="urn:microsoft.com/office/officeart/2005/8/layout/vProcess5"/>
    <dgm:cxn modelId="{0211C6AB-1266-44CA-9569-6390157C1FFD}" type="presParOf" srcId="{BBEA13F4-A85A-450E-A372-E7DC63AAE65D}" destId="{B30ABED0-3258-4838-A805-6E488095516A}" srcOrd="8"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9FCB68B-2A71-433F-8C5E-055BBD6C7585}">
      <dsp:nvSpPr>
        <dsp:cNvPr id="0" name=""/>
        <dsp:cNvSpPr/>
      </dsp:nvSpPr>
      <dsp:spPr>
        <a:xfrm rot="2563301">
          <a:off x="2624923" y="4490259"/>
          <a:ext cx="964254" cy="63193"/>
        </a:xfrm>
        <a:custGeom>
          <a:avLst/>
          <a:gdLst/>
          <a:ahLst/>
          <a:cxnLst/>
          <a:rect l="0" t="0" r="0" b="0"/>
          <a:pathLst>
            <a:path>
              <a:moveTo>
                <a:pt x="0" y="31596"/>
              </a:moveTo>
              <a:lnTo>
                <a:pt x="964254" y="3159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A91212A-3825-43B9-A9E8-E58FE2B9721B}">
      <dsp:nvSpPr>
        <dsp:cNvPr id="0" name=""/>
        <dsp:cNvSpPr/>
      </dsp:nvSpPr>
      <dsp:spPr>
        <a:xfrm>
          <a:off x="2752851" y="3168803"/>
          <a:ext cx="1073007" cy="63193"/>
        </a:xfrm>
        <a:custGeom>
          <a:avLst/>
          <a:gdLst/>
          <a:ahLst/>
          <a:cxnLst/>
          <a:rect l="0" t="0" r="0" b="0"/>
          <a:pathLst>
            <a:path>
              <a:moveTo>
                <a:pt x="0" y="31596"/>
              </a:moveTo>
              <a:lnTo>
                <a:pt x="1073007" y="3159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B209CD1-5BB0-4E1E-9C35-BA26413968B5}">
      <dsp:nvSpPr>
        <dsp:cNvPr id="0" name=""/>
        <dsp:cNvSpPr/>
      </dsp:nvSpPr>
      <dsp:spPr>
        <a:xfrm rot="19036699">
          <a:off x="2624923" y="1847347"/>
          <a:ext cx="964254" cy="63193"/>
        </a:xfrm>
        <a:custGeom>
          <a:avLst/>
          <a:gdLst/>
          <a:ahLst/>
          <a:cxnLst/>
          <a:rect l="0" t="0" r="0" b="0"/>
          <a:pathLst>
            <a:path>
              <a:moveTo>
                <a:pt x="0" y="31596"/>
              </a:moveTo>
              <a:lnTo>
                <a:pt x="964254" y="3159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C31D92-BC10-40DA-B12D-5EB784F4330A}">
      <dsp:nvSpPr>
        <dsp:cNvPr id="0" name=""/>
        <dsp:cNvSpPr/>
      </dsp:nvSpPr>
      <dsp:spPr>
        <a:xfrm>
          <a:off x="0" y="1519604"/>
          <a:ext cx="3076463" cy="3076463"/>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42ED20-3D2E-45CA-970E-FF72F0C97895}">
      <dsp:nvSpPr>
        <dsp:cNvPr id="0" name=""/>
        <dsp:cNvSpPr/>
      </dsp:nvSpPr>
      <dsp:spPr>
        <a:xfrm>
          <a:off x="3216353" y="2755"/>
          <a:ext cx="1845878" cy="1845878"/>
        </a:xfrm>
        <a:prstGeom prst="ellipse">
          <a:avLst/>
        </a:prstGeom>
        <a:solidFill>
          <a:schemeClr val="tx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smtClean="0">
              <a:solidFill>
                <a:srgbClr val="002060"/>
              </a:solidFill>
            </a:rPr>
            <a:t>Framework of Mathematics</a:t>
          </a:r>
          <a:endParaRPr lang="en-US" sz="1700" kern="1200" dirty="0">
            <a:solidFill>
              <a:srgbClr val="002060"/>
            </a:solidFill>
          </a:endParaRPr>
        </a:p>
      </dsp:txBody>
      <dsp:txXfrm>
        <a:off x="3216353" y="2755"/>
        <a:ext cx="1845878" cy="1845878"/>
      </dsp:txXfrm>
    </dsp:sp>
    <dsp:sp modelId="{6990146A-9F07-475F-834D-5ADEE60CDF4B}">
      <dsp:nvSpPr>
        <dsp:cNvPr id="0" name=""/>
        <dsp:cNvSpPr/>
      </dsp:nvSpPr>
      <dsp:spPr>
        <a:xfrm>
          <a:off x="5246819" y="2755"/>
          <a:ext cx="2768817" cy="1845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Reflect on their views on the nature of mathematics, on the theories of learning, and on the mathematics curriculum</a:t>
          </a:r>
          <a:endParaRPr lang="en-US" sz="2000" kern="1200" dirty="0"/>
        </a:p>
      </dsp:txBody>
      <dsp:txXfrm>
        <a:off x="5246819" y="2755"/>
        <a:ext cx="2768817" cy="1845878"/>
      </dsp:txXfrm>
    </dsp:sp>
    <dsp:sp modelId="{C0F62285-A859-43CA-8988-D6208B9CF53E}">
      <dsp:nvSpPr>
        <dsp:cNvPr id="0" name=""/>
        <dsp:cNvSpPr/>
      </dsp:nvSpPr>
      <dsp:spPr>
        <a:xfrm>
          <a:off x="3825859" y="2277460"/>
          <a:ext cx="1845878" cy="1845878"/>
        </a:xfrm>
        <a:prstGeom prst="ellipse">
          <a:avLst/>
        </a:prstGeom>
        <a:solidFill>
          <a:schemeClr val="accent4">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smtClean="0">
              <a:solidFill>
                <a:srgbClr val="002060"/>
              </a:solidFill>
            </a:rPr>
            <a:t>Methods and Strategies</a:t>
          </a:r>
          <a:endParaRPr lang="en-US" sz="1700" kern="1200" dirty="0">
            <a:solidFill>
              <a:srgbClr val="002060"/>
            </a:solidFill>
          </a:endParaRPr>
        </a:p>
      </dsp:txBody>
      <dsp:txXfrm>
        <a:off x="3825859" y="2277460"/>
        <a:ext cx="1845878" cy="1845878"/>
      </dsp:txXfrm>
    </dsp:sp>
    <dsp:sp modelId="{3AAFD6B6-315B-4D1F-92FB-1E1FE1003520}">
      <dsp:nvSpPr>
        <dsp:cNvPr id="0" name=""/>
        <dsp:cNvSpPr/>
      </dsp:nvSpPr>
      <dsp:spPr>
        <a:xfrm>
          <a:off x="5856325" y="2277460"/>
          <a:ext cx="2768817" cy="1845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228600" lvl="1" indent="-228600" algn="l" defTabSz="1022350">
            <a:lnSpc>
              <a:spcPct val="90000"/>
            </a:lnSpc>
            <a:spcBef>
              <a:spcPct val="0"/>
            </a:spcBef>
            <a:spcAft>
              <a:spcPct val="15000"/>
            </a:spcAft>
            <a:buChar char="••"/>
          </a:pPr>
          <a:r>
            <a:rPr lang="en-US" sz="2300" kern="1200" dirty="0" smtClean="0"/>
            <a:t>Discusses different methods and strategies and evaluates the effectiveness of each</a:t>
          </a:r>
          <a:endParaRPr lang="en-US" sz="2300" kern="1200" dirty="0"/>
        </a:p>
      </dsp:txBody>
      <dsp:txXfrm>
        <a:off x="5856325" y="2277460"/>
        <a:ext cx="2768817" cy="1845878"/>
      </dsp:txXfrm>
    </dsp:sp>
    <dsp:sp modelId="{AF7F2F80-304E-4B17-B635-2ED00390E50D}">
      <dsp:nvSpPr>
        <dsp:cNvPr id="0" name=""/>
        <dsp:cNvSpPr/>
      </dsp:nvSpPr>
      <dsp:spPr>
        <a:xfrm>
          <a:off x="3216353" y="4552166"/>
          <a:ext cx="1845878" cy="184587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smtClean="0"/>
            <a:t>Teaching Skills</a:t>
          </a:r>
          <a:endParaRPr lang="en-US" sz="1700" kern="1200" dirty="0"/>
        </a:p>
      </dsp:txBody>
      <dsp:txXfrm>
        <a:off x="3216353" y="4552166"/>
        <a:ext cx="1845878" cy="1845878"/>
      </dsp:txXfrm>
    </dsp:sp>
    <dsp:sp modelId="{8D1D172B-DC1A-4502-8342-6A1F58897F77}">
      <dsp:nvSpPr>
        <dsp:cNvPr id="0" name=""/>
        <dsp:cNvSpPr/>
      </dsp:nvSpPr>
      <dsp:spPr>
        <a:xfrm>
          <a:off x="5246819" y="4552166"/>
          <a:ext cx="2768817" cy="1845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228600" lvl="1" indent="-228600" algn="l" defTabSz="1022350">
            <a:lnSpc>
              <a:spcPct val="90000"/>
            </a:lnSpc>
            <a:spcBef>
              <a:spcPct val="0"/>
            </a:spcBef>
            <a:spcAft>
              <a:spcPct val="15000"/>
            </a:spcAft>
            <a:buChar char="••"/>
          </a:pPr>
          <a:r>
            <a:rPr lang="en-US" sz="2300" kern="1200" dirty="0" smtClean="0"/>
            <a:t>Prepares a good lesson plan</a:t>
          </a:r>
          <a:endParaRPr lang="en-US" sz="2300" kern="1200" dirty="0"/>
        </a:p>
        <a:p>
          <a:pPr marL="228600" lvl="1" indent="-228600" algn="l" defTabSz="1022350">
            <a:lnSpc>
              <a:spcPct val="90000"/>
            </a:lnSpc>
            <a:spcBef>
              <a:spcPct val="0"/>
            </a:spcBef>
            <a:spcAft>
              <a:spcPct val="15000"/>
            </a:spcAft>
            <a:buChar char="••"/>
          </a:pPr>
          <a:r>
            <a:rPr lang="en-US" sz="2300" kern="1200" dirty="0" smtClean="0"/>
            <a:t>Teaches a lesson effectively</a:t>
          </a:r>
          <a:endParaRPr lang="en-US" sz="2300" kern="1200" dirty="0"/>
        </a:p>
      </dsp:txBody>
      <dsp:txXfrm>
        <a:off x="5246819" y="4552166"/>
        <a:ext cx="2768817" cy="1845878"/>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D406795-C1DA-4946-A44F-B6158C13CA39}">
      <dsp:nvSpPr>
        <dsp:cNvPr id="0" name=""/>
        <dsp:cNvSpPr/>
      </dsp:nvSpPr>
      <dsp:spPr>
        <a:xfrm>
          <a:off x="2857" y="36820"/>
          <a:ext cx="2786062" cy="867909"/>
        </a:xfrm>
        <a:prstGeom prst="rect">
          <a:avLst/>
        </a:prstGeom>
        <a:solidFill>
          <a:schemeClr val="accent2"/>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a:lnSpc>
              <a:spcPct val="90000"/>
            </a:lnSpc>
            <a:spcBef>
              <a:spcPct val="0"/>
            </a:spcBef>
            <a:spcAft>
              <a:spcPct val="35000"/>
            </a:spcAft>
          </a:pPr>
          <a:r>
            <a:rPr lang="en-US" sz="2500" kern="1200" dirty="0" smtClean="0">
              <a:solidFill>
                <a:schemeClr val="tx2">
                  <a:lumMod val="20000"/>
                  <a:lumOff val="80000"/>
                </a:schemeClr>
              </a:solidFill>
            </a:rPr>
            <a:t>Framework</a:t>
          </a:r>
          <a:endParaRPr lang="en-US" sz="2500" kern="1200" dirty="0">
            <a:solidFill>
              <a:schemeClr val="tx2">
                <a:lumMod val="20000"/>
                <a:lumOff val="80000"/>
              </a:schemeClr>
            </a:solidFill>
          </a:endParaRPr>
        </a:p>
      </dsp:txBody>
      <dsp:txXfrm>
        <a:off x="2857" y="36820"/>
        <a:ext cx="2786062" cy="867909"/>
      </dsp:txXfrm>
    </dsp:sp>
    <dsp:sp modelId="{15ABB1E8-76B5-4BFD-AA50-8299F0A9C702}">
      <dsp:nvSpPr>
        <dsp:cNvPr id="0" name=""/>
        <dsp:cNvSpPr/>
      </dsp:nvSpPr>
      <dsp:spPr>
        <a:xfrm>
          <a:off x="2857" y="904729"/>
          <a:ext cx="2786062" cy="507825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dirty="0" smtClean="0"/>
            <a:t>Reflection papers on the nature of math, theories of teaching math, one’s philosophy towards teaching</a:t>
          </a:r>
          <a:endParaRPr lang="en-US" sz="2500" kern="1200" dirty="0"/>
        </a:p>
        <a:p>
          <a:pPr marL="228600" lvl="1" indent="-228600" algn="l" defTabSz="1111250">
            <a:lnSpc>
              <a:spcPct val="90000"/>
            </a:lnSpc>
            <a:spcBef>
              <a:spcPct val="0"/>
            </a:spcBef>
            <a:spcAft>
              <a:spcPct val="15000"/>
            </a:spcAft>
            <a:buChar char="••"/>
          </a:pPr>
          <a:r>
            <a:rPr lang="en-US" sz="2500" kern="1200" dirty="0" smtClean="0"/>
            <a:t>Reaction paper on articles</a:t>
          </a:r>
          <a:endParaRPr lang="en-US" sz="2500" kern="1200" dirty="0"/>
        </a:p>
        <a:p>
          <a:pPr marL="228600" lvl="1" indent="-228600" algn="l" defTabSz="1111250">
            <a:lnSpc>
              <a:spcPct val="90000"/>
            </a:lnSpc>
            <a:spcBef>
              <a:spcPct val="0"/>
            </a:spcBef>
            <a:spcAft>
              <a:spcPct val="15000"/>
            </a:spcAft>
            <a:buChar char="••"/>
          </a:pPr>
          <a:r>
            <a:rPr lang="en-US" sz="2500" kern="1200" dirty="0" smtClean="0"/>
            <a:t>Film review</a:t>
          </a:r>
          <a:endParaRPr lang="en-US" sz="2500" kern="1200" dirty="0"/>
        </a:p>
      </dsp:txBody>
      <dsp:txXfrm>
        <a:off x="2857" y="904729"/>
        <a:ext cx="2786062" cy="5078250"/>
      </dsp:txXfrm>
    </dsp:sp>
    <dsp:sp modelId="{84DF0B0F-47DE-4F24-BB71-BA0EA69150DA}">
      <dsp:nvSpPr>
        <dsp:cNvPr id="0" name=""/>
        <dsp:cNvSpPr/>
      </dsp:nvSpPr>
      <dsp:spPr>
        <a:xfrm>
          <a:off x="3178968" y="36820"/>
          <a:ext cx="2786062" cy="867909"/>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a:lnSpc>
              <a:spcPct val="90000"/>
            </a:lnSpc>
            <a:spcBef>
              <a:spcPct val="0"/>
            </a:spcBef>
            <a:spcAft>
              <a:spcPct val="35000"/>
            </a:spcAft>
          </a:pPr>
          <a:r>
            <a:rPr lang="en-US" sz="2500" kern="1200" dirty="0" smtClean="0"/>
            <a:t>Teaching Strategies</a:t>
          </a:r>
          <a:endParaRPr lang="en-US" sz="2500" kern="1200" dirty="0"/>
        </a:p>
      </dsp:txBody>
      <dsp:txXfrm>
        <a:off x="3178968" y="36820"/>
        <a:ext cx="2786062" cy="867909"/>
      </dsp:txXfrm>
    </dsp:sp>
    <dsp:sp modelId="{ABB7DC77-F556-4925-9E5C-B98A59F943B7}">
      <dsp:nvSpPr>
        <dsp:cNvPr id="0" name=""/>
        <dsp:cNvSpPr/>
      </dsp:nvSpPr>
      <dsp:spPr>
        <a:xfrm>
          <a:off x="3178968" y="904729"/>
          <a:ext cx="2786062" cy="507825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dirty="0" smtClean="0"/>
            <a:t>Discussion and reflection on different teaching strategies</a:t>
          </a:r>
          <a:endParaRPr lang="en-US" sz="2500" kern="1200" dirty="0"/>
        </a:p>
        <a:p>
          <a:pPr marL="228600" lvl="1" indent="-228600" algn="l" defTabSz="1111250">
            <a:lnSpc>
              <a:spcPct val="90000"/>
            </a:lnSpc>
            <a:spcBef>
              <a:spcPct val="0"/>
            </a:spcBef>
            <a:spcAft>
              <a:spcPct val="15000"/>
            </a:spcAft>
            <a:buChar char="••"/>
          </a:pPr>
          <a:r>
            <a:rPr lang="en-US" sz="2500" kern="1200" dirty="0" smtClean="0"/>
            <a:t>Actual lesson plans from first draft to final form</a:t>
          </a:r>
          <a:endParaRPr lang="en-US" sz="2500" kern="1200" dirty="0"/>
        </a:p>
        <a:p>
          <a:pPr marL="228600" lvl="1" indent="-228600" algn="l" defTabSz="1111250">
            <a:lnSpc>
              <a:spcPct val="90000"/>
            </a:lnSpc>
            <a:spcBef>
              <a:spcPct val="0"/>
            </a:spcBef>
            <a:spcAft>
              <a:spcPct val="15000"/>
            </a:spcAft>
            <a:buChar char="••"/>
          </a:pPr>
          <a:r>
            <a:rPr lang="en-US" sz="2500" kern="1200" dirty="0" smtClean="0"/>
            <a:t>Evaluation forms on their peers’ selection and use of strategies</a:t>
          </a:r>
          <a:endParaRPr lang="en-US" sz="2500" kern="1200" dirty="0"/>
        </a:p>
      </dsp:txBody>
      <dsp:txXfrm>
        <a:off x="3178968" y="904729"/>
        <a:ext cx="2786062" cy="5078250"/>
      </dsp:txXfrm>
    </dsp:sp>
    <dsp:sp modelId="{4244B23D-8D4E-463A-B191-414953FC05B4}">
      <dsp:nvSpPr>
        <dsp:cNvPr id="0" name=""/>
        <dsp:cNvSpPr/>
      </dsp:nvSpPr>
      <dsp:spPr>
        <a:xfrm>
          <a:off x="6355080" y="36820"/>
          <a:ext cx="2786062" cy="867909"/>
        </a:xfrm>
        <a:prstGeom prst="rect">
          <a:avLst/>
        </a:prstGeom>
        <a:solidFill>
          <a:schemeClr val="accent2">
            <a:lumMod val="7500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01600" rIns="177800" bIns="101600" numCol="1" spcCol="1270" anchor="ctr" anchorCtr="0">
          <a:noAutofit/>
        </a:bodyPr>
        <a:lstStyle/>
        <a:p>
          <a:pPr lvl="0" algn="ctr" defTabSz="1111250">
            <a:lnSpc>
              <a:spcPct val="90000"/>
            </a:lnSpc>
            <a:spcBef>
              <a:spcPct val="0"/>
            </a:spcBef>
            <a:spcAft>
              <a:spcPct val="35000"/>
            </a:spcAft>
          </a:pPr>
          <a:r>
            <a:rPr lang="en-US" sz="2500" kern="1200" dirty="0" smtClean="0"/>
            <a:t>Teaching Skills</a:t>
          </a:r>
          <a:endParaRPr lang="en-US" sz="2500" kern="1200" dirty="0"/>
        </a:p>
      </dsp:txBody>
      <dsp:txXfrm>
        <a:off x="6355080" y="36820"/>
        <a:ext cx="2786062" cy="867909"/>
      </dsp:txXfrm>
    </dsp:sp>
    <dsp:sp modelId="{128CF4E6-4041-4619-95EC-9603D5A4E541}">
      <dsp:nvSpPr>
        <dsp:cNvPr id="0" name=""/>
        <dsp:cNvSpPr/>
      </dsp:nvSpPr>
      <dsp:spPr>
        <a:xfrm>
          <a:off x="6355080" y="904729"/>
          <a:ext cx="2786062" cy="507825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dirty="0" smtClean="0"/>
            <a:t>Actual Demonstration Teaching</a:t>
          </a:r>
          <a:endParaRPr lang="en-US" sz="2500" kern="1200" dirty="0"/>
        </a:p>
        <a:p>
          <a:pPr marL="228600" lvl="1" indent="-228600" algn="l" defTabSz="1111250">
            <a:lnSpc>
              <a:spcPct val="90000"/>
            </a:lnSpc>
            <a:spcBef>
              <a:spcPct val="0"/>
            </a:spcBef>
            <a:spcAft>
              <a:spcPct val="15000"/>
            </a:spcAft>
            <a:buChar char="••"/>
          </a:pPr>
          <a:r>
            <a:rPr lang="en-US" sz="2500" kern="1200" dirty="0" smtClean="0"/>
            <a:t>Visual aids</a:t>
          </a:r>
          <a:endParaRPr lang="en-US" sz="2500" kern="1200" dirty="0"/>
        </a:p>
        <a:p>
          <a:pPr marL="228600" lvl="1" indent="-228600" algn="l" defTabSz="1111250">
            <a:lnSpc>
              <a:spcPct val="90000"/>
            </a:lnSpc>
            <a:spcBef>
              <a:spcPct val="0"/>
            </a:spcBef>
            <a:spcAft>
              <a:spcPct val="15000"/>
            </a:spcAft>
            <a:buChar char="••"/>
          </a:pPr>
          <a:r>
            <a:rPr lang="en-US" sz="2500" kern="1200" dirty="0" smtClean="0"/>
            <a:t>Evaluation of classmates’ demonstration teaching</a:t>
          </a:r>
          <a:endParaRPr lang="en-US" sz="2500" kern="1200" dirty="0"/>
        </a:p>
        <a:p>
          <a:pPr marL="228600" lvl="1" indent="-228600" algn="l" defTabSz="1111250">
            <a:lnSpc>
              <a:spcPct val="90000"/>
            </a:lnSpc>
            <a:spcBef>
              <a:spcPct val="0"/>
            </a:spcBef>
            <a:spcAft>
              <a:spcPct val="15000"/>
            </a:spcAft>
            <a:buChar char="••"/>
          </a:pPr>
          <a:r>
            <a:rPr lang="en-US" sz="2500" kern="1200" dirty="0" smtClean="0"/>
            <a:t>Teacher’s and peers’ evaluation of one’s teaching</a:t>
          </a:r>
          <a:endParaRPr lang="en-US" sz="2500" kern="1200" dirty="0"/>
        </a:p>
      </dsp:txBody>
      <dsp:txXfrm>
        <a:off x="6355080" y="904729"/>
        <a:ext cx="2786062" cy="507825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FC6BBAA-35BC-4E74-BA80-CE421E321CA9}">
      <dsp:nvSpPr>
        <dsp:cNvPr id="0" name=""/>
        <dsp:cNvSpPr/>
      </dsp:nvSpPr>
      <dsp:spPr>
        <a:xfrm>
          <a:off x="0" y="0"/>
          <a:ext cx="6995160" cy="1219200"/>
        </a:xfrm>
        <a:prstGeom prst="roundRect">
          <a:avLst>
            <a:gd name="adj" fmla="val 10000"/>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a:lnSpc>
              <a:spcPct val="90000"/>
            </a:lnSpc>
            <a:spcBef>
              <a:spcPct val="0"/>
            </a:spcBef>
            <a:spcAft>
              <a:spcPct val="35000"/>
            </a:spcAft>
          </a:pPr>
          <a:r>
            <a:rPr lang="en-US" sz="3300" kern="1200" dirty="0" smtClean="0"/>
            <a:t>1. Identify desired results</a:t>
          </a:r>
          <a:endParaRPr lang="en-US" sz="3300" kern="1200" dirty="0"/>
        </a:p>
      </dsp:txBody>
      <dsp:txXfrm>
        <a:off x="0" y="0"/>
        <a:ext cx="5750966" cy="1219200"/>
      </dsp:txXfrm>
    </dsp:sp>
    <dsp:sp modelId="{A7D5132E-BC90-4968-A410-8BDB03228C4B}">
      <dsp:nvSpPr>
        <dsp:cNvPr id="0" name=""/>
        <dsp:cNvSpPr/>
      </dsp:nvSpPr>
      <dsp:spPr>
        <a:xfrm>
          <a:off x="617219" y="1422399"/>
          <a:ext cx="6995160" cy="1219200"/>
        </a:xfrm>
        <a:prstGeom prst="roundRect">
          <a:avLst>
            <a:gd name="adj" fmla="val 10000"/>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a:lnSpc>
              <a:spcPct val="90000"/>
            </a:lnSpc>
            <a:spcBef>
              <a:spcPct val="0"/>
            </a:spcBef>
            <a:spcAft>
              <a:spcPct val="35000"/>
            </a:spcAft>
          </a:pPr>
          <a:r>
            <a:rPr lang="en-US" sz="3300" kern="1200" dirty="0" smtClean="0"/>
            <a:t>2. Determine acceptable evidence</a:t>
          </a:r>
          <a:endParaRPr lang="en-US" sz="3300" kern="1200" dirty="0"/>
        </a:p>
      </dsp:txBody>
      <dsp:txXfrm>
        <a:off x="617219" y="1422399"/>
        <a:ext cx="5585459" cy="1219200"/>
      </dsp:txXfrm>
    </dsp:sp>
    <dsp:sp modelId="{4BABEA21-7040-4C88-9E50-7BD913E60499}">
      <dsp:nvSpPr>
        <dsp:cNvPr id="0" name=""/>
        <dsp:cNvSpPr/>
      </dsp:nvSpPr>
      <dsp:spPr>
        <a:xfrm>
          <a:off x="1234439" y="2844799"/>
          <a:ext cx="6995160" cy="1219200"/>
        </a:xfrm>
        <a:prstGeom prst="roundRect">
          <a:avLst>
            <a:gd name="adj" fmla="val 10000"/>
          </a:avLst>
        </a:prstGeom>
        <a:solidFill>
          <a:schemeClr val="accent5">
            <a:hueOff val="-914605"/>
            <a:satOff val="85135"/>
            <a:lumOff val="-3470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a:lnSpc>
              <a:spcPct val="90000"/>
            </a:lnSpc>
            <a:spcBef>
              <a:spcPct val="0"/>
            </a:spcBef>
            <a:spcAft>
              <a:spcPct val="35000"/>
            </a:spcAft>
          </a:pPr>
          <a:r>
            <a:rPr lang="en-US" sz="3300" kern="1200" dirty="0" smtClean="0"/>
            <a:t>3. Plan learning experience and instruction</a:t>
          </a:r>
          <a:endParaRPr lang="en-US" sz="3300" kern="1200" dirty="0"/>
        </a:p>
      </dsp:txBody>
      <dsp:txXfrm>
        <a:off x="1234439" y="2844799"/>
        <a:ext cx="5585459" cy="1219200"/>
      </dsp:txXfrm>
    </dsp:sp>
    <dsp:sp modelId="{9DD2754E-D0F3-40D8-9BC2-F5C515AFD1E7}">
      <dsp:nvSpPr>
        <dsp:cNvPr id="0" name=""/>
        <dsp:cNvSpPr/>
      </dsp:nvSpPr>
      <dsp:spPr>
        <a:xfrm>
          <a:off x="6202679" y="924560"/>
          <a:ext cx="792480" cy="792480"/>
        </a:xfrm>
        <a:prstGeom prst="downArrow">
          <a:avLst>
            <a:gd name="adj1" fmla="val 55000"/>
            <a:gd name="adj2" fmla="val 45000"/>
          </a:avLst>
        </a:prstGeom>
        <a:solidFill>
          <a:schemeClr val="tx1">
            <a:alpha val="9000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6202679" y="924560"/>
        <a:ext cx="792480" cy="792480"/>
      </dsp:txXfrm>
    </dsp:sp>
    <dsp:sp modelId="{C220D415-4F45-4401-A6DF-56748D21EC23}">
      <dsp:nvSpPr>
        <dsp:cNvPr id="0" name=""/>
        <dsp:cNvSpPr/>
      </dsp:nvSpPr>
      <dsp:spPr>
        <a:xfrm>
          <a:off x="6819899" y="2338832"/>
          <a:ext cx="792480" cy="792480"/>
        </a:xfrm>
        <a:prstGeom prst="downArrow">
          <a:avLst>
            <a:gd name="adj1" fmla="val 55000"/>
            <a:gd name="adj2" fmla="val 45000"/>
          </a:avLst>
        </a:prstGeom>
        <a:solidFill>
          <a:schemeClr val="tx1">
            <a:alpha val="9000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6819899" y="2338832"/>
        <a:ext cx="792480" cy="792480"/>
      </dsp:txXfrm>
    </dsp:sp>
  </dsp:spTree>
</dsp:drawing>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0162"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US"/>
          </a:p>
        </p:txBody>
      </p:sp>
      <p:sp>
        <p:nvSpPr>
          <p:cNvPr id="220163"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US"/>
          </a:p>
        </p:txBody>
      </p:sp>
      <p:sp>
        <p:nvSpPr>
          <p:cNvPr id="220164" name="Rectangle 4"/>
          <p:cNvSpPr>
            <a:spLocks noGrp="1" noChangeArrowheads="1"/>
          </p:cNvSpPr>
          <p:nvPr>
            <p:ph type="ftr" sz="quarter" idx="2"/>
          </p:nvPr>
        </p:nvSpPr>
        <p:spPr bwMode="auto">
          <a:xfrm>
            <a:off x="0" y="8845550"/>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US"/>
          </a:p>
        </p:txBody>
      </p:sp>
      <p:sp>
        <p:nvSpPr>
          <p:cNvPr id="220165" name="Rectangle 5"/>
          <p:cNvSpPr>
            <a:spLocks noGrp="1" noChangeArrowheads="1"/>
          </p:cNvSpPr>
          <p:nvPr>
            <p:ph type="sldNum" sz="quarter" idx="3"/>
          </p:nvPr>
        </p:nvSpPr>
        <p:spPr bwMode="auto">
          <a:xfrm>
            <a:off x="3884613" y="8845550"/>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BC625CA7-7527-4061-AB3B-B7D184EF13CA}"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US"/>
          </a:p>
        </p:txBody>
      </p:sp>
      <p:sp>
        <p:nvSpPr>
          <p:cNvPr id="6147"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US"/>
          </a:p>
        </p:txBody>
      </p:sp>
      <p:sp>
        <p:nvSpPr>
          <p:cNvPr id="56324" name="Rectangle 4"/>
          <p:cNvSpPr>
            <a:spLocks noGrp="1" noRot="1" noChangeAspect="1" noChangeArrowheads="1" noTextEdit="1"/>
          </p:cNvSpPr>
          <p:nvPr>
            <p:ph type="sldImg" idx="2"/>
          </p:nvPr>
        </p:nvSpPr>
        <p:spPr bwMode="auto">
          <a:xfrm>
            <a:off x="1100138" y="698500"/>
            <a:ext cx="4657725" cy="34925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685800" y="4424363"/>
            <a:ext cx="5486400" cy="41894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8845550"/>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US"/>
          </a:p>
        </p:txBody>
      </p:sp>
      <p:sp>
        <p:nvSpPr>
          <p:cNvPr id="6151" name="Rectangle 7"/>
          <p:cNvSpPr>
            <a:spLocks noGrp="1" noChangeArrowheads="1"/>
          </p:cNvSpPr>
          <p:nvPr>
            <p:ph type="sldNum" sz="quarter" idx="5"/>
          </p:nvPr>
        </p:nvSpPr>
        <p:spPr bwMode="auto">
          <a:xfrm>
            <a:off x="3884613" y="8845550"/>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6881A257-E66D-4E85-AD75-F73E02A8354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881A257-E66D-4E85-AD75-F73E02A8354A}" type="slidenum">
              <a:rPr lang="en-US" smtClean="0"/>
              <a:pPr>
                <a:defRPr/>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pPr eaLnBrk="1" hangingPunct="1"/>
            <a:endParaRPr lang="en-US" smtClean="0"/>
          </a:p>
        </p:txBody>
      </p:sp>
      <p:sp>
        <p:nvSpPr>
          <p:cNvPr id="58372" name="Slide Number Placeholder 3"/>
          <p:cNvSpPr>
            <a:spLocks noGrp="1"/>
          </p:cNvSpPr>
          <p:nvPr>
            <p:ph type="sldNum" sz="quarter" idx="5"/>
          </p:nvPr>
        </p:nvSpPr>
        <p:spPr/>
        <p:txBody>
          <a:bodyPr/>
          <a:lstStyle/>
          <a:p>
            <a:pPr>
              <a:defRPr/>
            </a:pPr>
            <a:fld id="{05B102F6-AE41-4625-A572-9FE83BBEB9AB}" type="slidenum">
              <a:rPr lang="en-US" smtClean="0"/>
              <a:pPr>
                <a:defRPr/>
              </a:pPr>
              <a:t>3</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881A257-E66D-4E85-AD75-F73E02A8354A}" type="slidenum">
              <a:rPr lang="en-US" smtClean="0"/>
              <a:pPr>
                <a:defRPr/>
              </a:pPr>
              <a:t>11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881A257-E66D-4E85-AD75-F73E02A8354A}" type="slidenum">
              <a:rPr lang="en-US" smtClean="0"/>
              <a:pPr>
                <a:defRPr/>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auto">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79525" y="1600200"/>
            <a:ext cx="7085013" cy="1066800"/>
          </a:xfrm>
        </p:spPr>
        <p:txBody>
          <a:bodyPr/>
          <a:lstStyle>
            <a:lvl1pPr>
              <a:defRPr/>
            </a:lvl1pPr>
          </a:lstStyle>
          <a:p>
            <a:r>
              <a:rPr lang="en-US"/>
              <a:t>Click to edit Master title style</a:t>
            </a:r>
          </a:p>
        </p:txBody>
      </p:sp>
      <p:sp>
        <p:nvSpPr>
          <p:cNvPr id="3075" name="Rectangle 3"/>
          <p:cNvSpPr>
            <a:spLocks noGrp="1" noChangeArrowheads="1"/>
          </p:cNvSpPr>
          <p:nvPr>
            <p:ph type="subTitle" idx="1"/>
          </p:nvPr>
        </p:nvSpPr>
        <p:spPr>
          <a:xfrm>
            <a:off x="1279525" y="2819400"/>
            <a:ext cx="5256213" cy="1143000"/>
          </a:xfrm>
        </p:spPr>
        <p:txBody>
          <a:bodyPr/>
          <a:lstStyle>
            <a:lvl1pPr marL="0" indent="0">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0C209FE5-759F-4E45-8A20-65BADD2F6F4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01762DD1-C2AD-4E30-B250-B3D5A47FB3D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4475" y="685800"/>
            <a:ext cx="1771650" cy="54403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9525" y="685800"/>
            <a:ext cx="5162550" cy="5440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71FADC20-89BE-4DD9-A07C-7C5F48EB1E47}"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79525" y="685800"/>
            <a:ext cx="7086600" cy="73183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279525" y="1600200"/>
            <a:ext cx="25527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84625" y="1600200"/>
            <a:ext cx="25527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59BAE3DB-67D2-4407-95A2-8F45E665D805}"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8"/>
          <p:cNvGrpSpPr>
            <a:grpSpLocks/>
          </p:cNvGrpSpPr>
          <p:nvPr/>
        </p:nvGrpSpPr>
        <p:grpSpPr bwMode="auto">
          <a:xfrm>
            <a:off x="0" y="0"/>
            <a:ext cx="9144000" cy="3365500"/>
            <a:chOff x="0" y="0"/>
            <a:chExt cx="5760" cy="2120"/>
          </a:xfrm>
        </p:grpSpPr>
        <p:pic>
          <p:nvPicPr>
            <p:cNvPr id="5" name="Picture 16" descr="D:\FRONTPAGE THEMES\ARTSY\ARTBANNA.PNG"/>
            <p:cNvPicPr>
              <a:picLocks noChangeAspect="1" noChangeArrowheads="1"/>
            </p:cNvPicPr>
            <p:nvPr userDrawn="1"/>
          </p:nvPicPr>
          <p:blipFill>
            <a:blip r:embed="rId2" cstate="print"/>
            <a:srcRect l="8125"/>
            <a:stretch>
              <a:fillRect/>
            </a:stretch>
          </p:blipFill>
          <p:spPr bwMode="invGray">
            <a:xfrm>
              <a:off x="0" y="0"/>
              <a:ext cx="5760" cy="576"/>
            </a:xfrm>
            <a:prstGeom prst="rect">
              <a:avLst/>
            </a:prstGeom>
            <a:noFill/>
            <a:ln w="9525">
              <a:noFill/>
              <a:miter lim="800000"/>
              <a:headEnd/>
              <a:tailEnd/>
            </a:ln>
          </p:spPr>
        </p:pic>
        <p:pic>
          <p:nvPicPr>
            <p:cNvPr id="6" name="Picture 17" descr="P:\!Themes\Artsy\Arthsepa.gif"/>
            <p:cNvPicPr>
              <a:picLocks noChangeAspect="1" noChangeArrowheads="1"/>
            </p:cNvPicPr>
            <p:nvPr userDrawn="1"/>
          </p:nvPicPr>
          <p:blipFill>
            <a:blip r:embed="rId3" cstate="print"/>
            <a:srcRect/>
            <a:stretch>
              <a:fillRect/>
            </a:stretch>
          </p:blipFill>
          <p:spPr bwMode="auto">
            <a:xfrm>
              <a:off x="2688" y="2059"/>
              <a:ext cx="2832" cy="61"/>
            </a:xfrm>
            <a:prstGeom prst="rect">
              <a:avLst/>
            </a:prstGeom>
            <a:noFill/>
            <a:ln w="9525">
              <a:noFill/>
              <a:miter lim="800000"/>
              <a:headEnd/>
              <a:tailEnd/>
            </a:ln>
          </p:spPr>
        </p:pic>
      </p:grpSp>
      <p:sp>
        <p:nvSpPr>
          <p:cNvPr id="36869" name="Rectangle 5"/>
          <p:cNvSpPr>
            <a:spLocks noGrp="1" noChangeArrowheads="1"/>
          </p:cNvSpPr>
          <p:nvPr>
            <p:ph type="ctrTitle"/>
          </p:nvPr>
        </p:nvSpPr>
        <p:spPr>
          <a:xfrm>
            <a:off x="990600" y="1905000"/>
            <a:ext cx="7772400" cy="1143000"/>
          </a:xfrm>
        </p:spPr>
        <p:txBody>
          <a:bodyPr/>
          <a:lstStyle>
            <a:lvl1pPr algn="r">
              <a:defRPr/>
            </a:lvl1pPr>
          </a:lstStyle>
          <a:p>
            <a:r>
              <a:rPr lang="en-US"/>
              <a:t>Click to edit Master title style</a:t>
            </a:r>
          </a:p>
        </p:txBody>
      </p:sp>
      <p:sp>
        <p:nvSpPr>
          <p:cNvPr id="36870" name="Rectangle 6"/>
          <p:cNvSpPr>
            <a:spLocks noGrp="1" noChangeArrowheads="1"/>
          </p:cNvSpPr>
          <p:nvPr>
            <p:ph type="subTitle" idx="1"/>
          </p:nvPr>
        </p:nvSpPr>
        <p:spPr>
          <a:xfrm>
            <a:off x="2686050" y="3492500"/>
            <a:ext cx="6102350" cy="1752600"/>
          </a:xfrm>
        </p:spPr>
        <p:txBody>
          <a:bodyPr/>
          <a:lstStyle>
            <a:lvl1pPr marL="0" indent="0" algn="r">
              <a:buFont typeface="Wingdings" pitchFamily="2" charset="2"/>
              <a:buNone/>
              <a:defRPr/>
            </a:lvl1pPr>
          </a:lstStyle>
          <a:p>
            <a:r>
              <a:rPr lang="en-US"/>
              <a:t>Click to edit Master subtitle style</a:t>
            </a:r>
          </a:p>
        </p:txBody>
      </p:sp>
      <p:sp>
        <p:nvSpPr>
          <p:cNvPr id="7" name="Rectangle 7"/>
          <p:cNvSpPr>
            <a:spLocks noGrp="1" noChangeArrowheads="1"/>
          </p:cNvSpPr>
          <p:nvPr>
            <p:ph type="dt" sz="half" idx="10"/>
          </p:nvPr>
        </p:nvSpPr>
        <p:spPr>
          <a:xfrm>
            <a:off x="3359150" y="6343650"/>
            <a:ext cx="1905000" cy="457200"/>
          </a:xfrm>
        </p:spPr>
        <p:txBody>
          <a:bodyPr/>
          <a:lstStyle>
            <a:lvl1pPr>
              <a:defRPr/>
            </a:lvl1pPr>
          </a:lstStyle>
          <a:p>
            <a:pPr>
              <a:defRPr/>
            </a:pPr>
            <a:endParaRPr lang="en-US"/>
          </a:p>
        </p:txBody>
      </p:sp>
      <p:sp>
        <p:nvSpPr>
          <p:cNvPr id="8" name="Rectangle 8"/>
          <p:cNvSpPr>
            <a:spLocks noGrp="1" noChangeArrowheads="1"/>
          </p:cNvSpPr>
          <p:nvPr>
            <p:ph type="ftr" sz="quarter" idx="11"/>
          </p:nvPr>
        </p:nvSpPr>
        <p:spPr>
          <a:xfrm>
            <a:off x="6019800" y="6343650"/>
            <a:ext cx="2895600" cy="457200"/>
          </a:xfrm>
        </p:spPr>
        <p:txBody>
          <a:bodyPr/>
          <a:lstStyle>
            <a:lvl1pPr>
              <a:defRPr/>
            </a:lvl1pPr>
          </a:lstStyle>
          <a:p>
            <a:pPr>
              <a:defRPr/>
            </a:pPr>
            <a:endParaRPr lang="en-US"/>
          </a:p>
        </p:txBody>
      </p:sp>
      <p:sp>
        <p:nvSpPr>
          <p:cNvPr id="9" name="Rectangle 9"/>
          <p:cNvSpPr>
            <a:spLocks noGrp="1" noChangeArrowheads="1"/>
          </p:cNvSpPr>
          <p:nvPr>
            <p:ph type="sldNum" sz="quarter" idx="12"/>
          </p:nvPr>
        </p:nvSpPr>
        <p:spPr>
          <a:xfrm>
            <a:off x="125413" y="6361113"/>
            <a:ext cx="1905000" cy="457200"/>
          </a:xfrm>
        </p:spPr>
        <p:txBody>
          <a:bodyPr/>
          <a:lstStyle>
            <a:lvl1pPr>
              <a:defRPr/>
            </a:lvl1pPr>
          </a:lstStyle>
          <a:p>
            <a:pPr>
              <a:defRPr/>
            </a:pPr>
            <a:fld id="{C706B7F6-9B34-4423-8C06-CBEEB718C134}"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E6B3C597-21DE-498B-8C57-19510ABBD071}"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0259A321-3E51-431E-9142-0241A3BA9055}"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28613" y="1941513"/>
            <a:ext cx="402748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08500" y="1941513"/>
            <a:ext cx="40290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ADD20888-925B-4634-8131-DE22BCCF3E8E}"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3E7680A7-245A-4DA7-AE91-67A6A9CAC356}"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50AF116C-7FF9-47B8-A1D3-FEFF4EBBF63E}"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2DBD25BE-1CE0-4A74-A984-6BD92D0AB16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08172F5A-0B87-4BCF-93C5-6A77ADB62DF6}"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C26089C3-15EF-4246-BBC6-C9C621AE5B9C}"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AB217B2C-3EFA-4EB9-979A-184FBD78523D}"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D622A2B6-14A5-486D-B840-A10A5171E53D}"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96088" y="722313"/>
            <a:ext cx="215900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17500" y="722313"/>
            <a:ext cx="6326188"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B585D677-AB0F-482B-8283-972A04F88811}"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277813"/>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914400" y="1600200"/>
            <a:ext cx="7772400" cy="4530725"/>
          </a:xfrm>
        </p:spPr>
        <p:txBody>
          <a:bodyPr/>
          <a:lstStyle/>
          <a:p>
            <a:pPr lvl="0"/>
            <a:endParaRPr lang="en-US" noProof="0" smtClean="0"/>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000385E1-48D0-4355-92CE-5D8C46A6690B}" type="slidenum">
              <a:rPr lang="en-US"/>
              <a:pPr>
                <a:defRPr/>
              </a:pPr>
              <a:t>‹#›</a:t>
            </a:fld>
            <a:endParaRPr lang="en-US"/>
          </a:p>
        </p:txBody>
      </p:sp>
    </p:spTree>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8"/>
          <p:cNvGrpSpPr>
            <a:grpSpLocks/>
          </p:cNvGrpSpPr>
          <p:nvPr/>
        </p:nvGrpSpPr>
        <p:grpSpPr bwMode="auto">
          <a:xfrm>
            <a:off x="0" y="0"/>
            <a:ext cx="9144000" cy="3365500"/>
            <a:chOff x="0" y="0"/>
            <a:chExt cx="5760" cy="2120"/>
          </a:xfrm>
        </p:grpSpPr>
        <p:pic>
          <p:nvPicPr>
            <p:cNvPr id="5" name="Picture 16" descr="D:\FRONTPAGE THEMES\ARTSY\ARTBANNA.PNG"/>
            <p:cNvPicPr>
              <a:picLocks noChangeAspect="1" noChangeArrowheads="1"/>
            </p:cNvPicPr>
            <p:nvPr userDrawn="1"/>
          </p:nvPicPr>
          <p:blipFill>
            <a:blip r:embed="rId2" cstate="print"/>
            <a:srcRect l="8125"/>
            <a:stretch>
              <a:fillRect/>
            </a:stretch>
          </p:blipFill>
          <p:spPr bwMode="invGray">
            <a:xfrm>
              <a:off x="0" y="0"/>
              <a:ext cx="5760" cy="576"/>
            </a:xfrm>
            <a:prstGeom prst="rect">
              <a:avLst/>
            </a:prstGeom>
            <a:noFill/>
            <a:ln w="9525">
              <a:noFill/>
              <a:miter lim="800000"/>
              <a:headEnd/>
              <a:tailEnd/>
            </a:ln>
          </p:spPr>
        </p:pic>
        <p:pic>
          <p:nvPicPr>
            <p:cNvPr id="6" name="Picture 17" descr="P:\!Themes\Artsy\Arthsepa.gif"/>
            <p:cNvPicPr>
              <a:picLocks noChangeAspect="1" noChangeArrowheads="1"/>
            </p:cNvPicPr>
            <p:nvPr userDrawn="1"/>
          </p:nvPicPr>
          <p:blipFill>
            <a:blip r:embed="rId3" cstate="print"/>
            <a:srcRect/>
            <a:stretch>
              <a:fillRect/>
            </a:stretch>
          </p:blipFill>
          <p:spPr bwMode="auto">
            <a:xfrm>
              <a:off x="2688" y="2059"/>
              <a:ext cx="2832" cy="61"/>
            </a:xfrm>
            <a:prstGeom prst="rect">
              <a:avLst/>
            </a:prstGeom>
            <a:noFill/>
            <a:ln w="9525">
              <a:noFill/>
              <a:miter lim="800000"/>
              <a:headEnd/>
              <a:tailEnd/>
            </a:ln>
          </p:spPr>
        </p:pic>
      </p:grpSp>
      <p:sp>
        <p:nvSpPr>
          <p:cNvPr id="36869" name="Rectangle 5"/>
          <p:cNvSpPr>
            <a:spLocks noGrp="1" noChangeArrowheads="1"/>
          </p:cNvSpPr>
          <p:nvPr>
            <p:ph type="ctrTitle"/>
          </p:nvPr>
        </p:nvSpPr>
        <p:spPr>
          <a:xfrm>
            <a:off x="990600" y="1905000"/>
            <a:ext cx="7772400" cy="1143000"/>
          </a:xfrm>
        </p:spPr>
        <p:txBody>
          <a:bodyPr/>
          <a:lstStyle>
            <a:lvl1pPr algn="r">
              <a:defRPr/>
            </a:lvl1pPr>
          </a:lstStyle>
          <a:p>
            <a:r>
              <a:rPr lang="en-US"/>
              <a:t>Click to edit Master title style</a:t>
            </a:r>
          </a:p>
        </p:txBody>
      </p:sp>
      <p:sp>
        <p:nvSpPr>
          <p:cNvPr id="36870" name="Rectangle 6"/>
          <p:cNvSpPr>
            <a:spLocks noGrp="1" noChangeArrowheads="1"/>
          </p:cNvSpPr>
          <p:nvPr>
            <p:ph type="subTitle" idx="1"/>
          </p:nvPr>
        </p:nvSpPr>
        <p:spPr>
          <a:xfrm>
            <a:off x="2686050" y="3492500"/>
            <a:ext cx="6102350" cy="1752600"/>
          </a:xfrm>
        </p:spPr>
        <p:txBody>
          <a:bodyPr/>
          <a:lstStyle>
            <a:lvl1pPr marL="0" indent="0" algn="r">
              <a:buFont typeface="Wingdings" pitchFamily="2" charset="2"/>
              <a:buNone/>
              <a:defRPr/>
            </a:lvl1pPr>
          </a:lstStyle>
          <a:p>
            <a:r>
              <a:rPr lang="en-US"/>
              <a:t>Click to edit Master subtitle style</a:t>
            </a:r>
          </a:p>
        </p:txBody>
      </p:sp>
      <p:sp>
        <p:nvSpPr>
          <p:cNvPr id="7" name="Rectangle 7"/>
          <p:cNvSpPr>
            <a:spLocks noGrp="1" noChangeArrowheads="1"/>
          </p:cNvSpPr>
          <p:nvPr>
            <p:ph type="dt" sz="half" idx="10"/>
          </p:nvPr>
        </p:nvSpPr>
        <p:spPr>
          <a:xfrm>
            <a:off x="3359150" y="6343650"/>
            <a:ext cx="1905000" cy="457200"/>
          </a:xfrm>
        </p:spPr>
        <p:txBody>
          <a:bodyPr/>
          <a:lstStyle>
            <a:lvl1pPr>
              <a:defRPr/>
            </a:lvl1pPr>
          </a:lstStyle>
          <a:p>
            <a:pPr>
              <a:defRPr/>
            </a:pPr>
            <a:endParaRPr lang="en-US"/>
          </a:p>
        </p:txBody>
      </p:sp>
      <p:sp>
        <p:nvSpPr>
          <p:cNvPr id="8" name="Rectangle 8"/>
          <p:cNvSpPr>
            <a:spLocks noGrp="1" noChangeArrowheads="1"/>
          </p:cNvSpPr>
          <p:nvPr>
            <p:ph type="ftr" sz="quarter" idx="11"/>
          </p:nvPr>
        </p:nvSpPr>
        <p:spPr>
          <a:xfrm>
            <a:off x="6019800" y="6343650"/>
            <a:ext cx="2895600" cy="457200"/>
          </a:xfrm>
        </p:spPr>
        <p:txBody>
          <a:bodyPr/>
          <a:lstStyle>
            <a:lvl1pPr>
              <a:defRPr/>
            </a:lvl1pPr>
          </a:lstStyle>
          <a:p>
            <a:pPr>
              <a:defRPr/>
            </a:pPr>
            <a:endParaRPr lang="en-US"/>
          </a:p>
        </p:txBody>
      </p:sp>
      <p:sp>
        <p:nvSpPr>
          <p:cNvPr id="9" name="Rectangle 9"/>
          <p:cNvSpPr>
            <a:spLocks noGrp="1" noChangeArrowheads="1"/>
          </p:cNvSpPr>
          <p:nvPr>
            <p:ph type="sldNum" sz="quarter" idx="12"/>
          </p:nvPr>
        </p:nvSpPr>
        <p:spPr>
          <a:xfrm>
            <a:off x="125413" y="6361113"/>
            <a:ext cx="1905000" cy="457200"/>
          </a:xfrm>
        </p:spPr>
        <p:txBody>
          <a:bodyPr/>
          <a:lstStyle>
            <a:lvl1pPr>
              <a:defRPr/>
            </a:lvl1pPr>
          </a:lstStyle>
          <a:p>
            <a:pPr>
              <a:defRPr/>
            </a:pPr>
            <a:fld id="{3947D8C4-FC68-482A-AD43-EF43FD305F79}"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D36A63C9-3DBC-48DC-84DE-6105D90A17A5}"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296B3770-46EF-460D-B24A-2FDE8934E409}"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28613" y="1941513"/>
            <a:ext cx="402748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08500" y="1941513"/>
            <a:ext cx="40290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1048329A-E0C1-46A5-9F4F-28D3DEF1A295}"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F41FCBA2-12D0-4653-BD37-E371DE6A970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056DB582-D11F-4E30-A1AC-95CAE8C81DD4}"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1488725C-0A90-462F-9383-6532CF8B39B7}"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F51B73D3-4FE2-4723-9C89-4C8408EF8B08}"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97CE0D57-764F-4349-8DA6-3840688D6601}"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A5A81909-B5A2-4A13-8213-7AC9932FBD3E}"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831E6BE8-48D2-40AA-8176-0118440F4C8B}"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96088" y="722313"/>
            <a:ext cx="215900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17500" y="722313"/>
            <a:ext cx="6326188"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491827AE-33EA-48A2-AD92-31141ED07D0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9525" y="1600200"/>
            <a:ext cx="25527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84625" y="1600200"/>
            <a:ext cx="25527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70AA9EB0-B700-4646-80F2-12601C07741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a:ln/>
        </p:spPr>
        <p:txBody>
          <a:bodyPr/>
          <a:lstStyle>
            <a:lvl1pPr>
              <a:defRPr/>
            </a:lvl1pPr>
          </a:lstStyle>
          <a:p>
            <a:pPr>
              <a:defRPr/>
            </a:pPr>
            <a:endParaRPr lang="en-US"/>
          </a:p>
        </p:txBody>
      </p:sp>
      <p:sp>
        <p:nvSpPr>
          <p:cNvPr id="8" name="Rectangle 8"/>
          <p:cNvSpPr>
            <a:spLocks noGrp="1" noChangeArrowheads="1"/>
          </p:cNvSpPr>
          <p:nvPr>
            <p:ph type="ftr" sz="quarter" idx="11"/>
          </p:nvPr>
        </p:nvSpPr>
        <p:spPr>
          <a:ln/>
        </p:spPr>
        <p:txBody>
          <a:bodyPr/>
          <a:lstStyle>
            <a:lvl1pPr>
              <a:defRPr/>
            </a:lvl1pPr>
          </a:lstStyle>
          <a:p>
            <a:pPr>
              <a:defRPr/>
            </a:pPr>
            <a:endParaRPr lang="en-US"/>
          </a:p>
        </p:txBody>
      </p:sp>
      <p:sp>
        <p:nvSpPr>
          <p:cNvPr id="9" name="Rectangle 9"/>
          <p:cNvSpPr>
            <a:spLocks noGrp="1" noChangeArrowheads="1"/>
          </p:cNvSpPr>
          <p:nvPr>
            <p:ph type="sldNum" sz="quarter" idx="12"/>
          </p:nvPr>
        </p:nvSpPr>
        <p:spPr>
          <a:ln/>
        </p:spPr>
        <p:txBody>
          <a:bodyPr/>
          <a:lstStyle>
            <a:lvl1pPr>
              <a:defRPr/>
            </a:lvl1pPr>
          </a:lstStyle>
          <a:p>
            <a:pPr>
              <a:defRPr/>
            </a:pPr>
            <a:fld id="{833FBE57-62B8-4E9F-90AB-0E14CAECD18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a:ln/>
        </p:spPr>
        <p:txBody>
          <a:bodyPr/>
          <a:lstStyle>
            <a:lvl1pPr>
              <a:defRPr/>
            </a:lvl1pPr>
          </a:lstStyle>
          <a:p>
            <a:pPr>
              <a:defRPr/>
            </a:pPr>
            <a:endParaRPr lang="en-US"/>
          </a:p>
        </p:txBody>
      </p:sp>
      <p:sp>
        <p:nvSpPr>
          <p:cNvPr id="4" name="Rectangle 8"/>
          <p:cNvSpPr>
            <a:spLocks noGrp="1" noChangeArrowheads="1"/>
          </p:cNvSpPr>
          <p:nvPr>
            <p:ph type="ftr" sz="quarter" idx="11"/>
          </p:nvPr>
        </p:nvSpPr>
        <p:spPr>
          <a:ln/>
        </p:spPr>
        <p:txBody>
          <a:bodyPr/>
          <a:lstStyle>
            <a:lvl1pPr>
              <a:defRPr/>
            </a:lvl1pPr>
          </a:lstStyle>
          <a:p>
            <a:pPr>
              <a:defRPr/>
            </a:pPr>
            <a:endParaRPr lang="en-US"/>
          </a:p>
        </p:txBody>
      </p:sp>
      <p:sp>
        <p:nvSpPr>
          <p:cNvPr id="5" name="Rectangle 9"/>
          <p:cNvSpPr>
            <a:spLocks noGrp="1" noChangeArrowheads="1"/>
          </p:cNvSpPr>
          <p:nvPr>
            <p:ph type="sldNum" sz="quarter" idx="12"/>
          </p:nvPr>
        </p:nvSpPr>
        <p:spPr>
          <a:ln/>
        </p:spPr>
        <p:txBody>
          <a:bodyPr/>
          <a:lstStyle>
            <a:lvl1pPr>
              <a:defRPr/>
            </a:lvl1pPr>
          </a:lstStyle>
          <a:p>
            <a:pPr>
              <a:defRPr/>
            </a:pPr>
            <a:fld id="{9509623A-CE6D-4D99-91FA-768C2C08E51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p>
        </p:txBody>
      </p:sp>
      <p:sp>
        <p:nvSpPr>
          <p:cNvPr id="3" name="Rectangle 8"/>
          <p:cNvSpPr>
            <a:spLocks noGrp="1" noChangeArrowheads="1"/>
          </p:cNvSpPr>
          <p:nvPr>
            <p:ph type="ftr" sz="quarter" idx="11"/>
          </p:nvPr>
        </p:nvSpPr>
        <p:spPr>
          <a:ln/>
        </p:spPr>
        <p:txBody>
          <a:bodyPr/>
          <a:lstStyle>
            <a:lvl1pPr>
              <a:defRPr/>
            </a:lvl1pPr>
          </a:lstStyle>
          <a:p>
            <a:pPr>
              <a:defRPr/>
            </a:pPr>
            <a:endParaRPr lang="en-US"/>
          </a:p>
        </p:txBody>
      </p:sp>
      <p:sp>
        <p:nvSpPr>
          <p:cNvPr id="4" name="Rectangle 9"/>
          <p:cNvSpPr>
            <a:spLocks noGrp="1" noChangeArrowheads="1"/>
          </p:cNvSpPr>
          <p:nvPr>
            <p:ph type="sldNum" sz="quarter" idx="12"/>
          </p:nvPr>
        </p:nvSpPr>
        <p:spPr>
          <a:ln/>
        </p:spPr>
        <p:txBody>
          <a:bodyPr/>
          <a:lstStyle>
            <a:lvl1pPr>
              <a:defRPr/>
            </a:lvl1pPr>
          </a:lstStyle>
          <a:p>
            <a:pPr>
              <a:defRPr/>
            </a:pPr>
            <a:fld id="{1A1227F6-98E4-470C-A678-2B25B574F93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77F2B576-36A2-47F1-BCC5-D094A7D39F3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ED03B103-6EEB-47E4-BD1B-92336E57555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3.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2.pn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1279525" y="685800"/>
            <a:ext cx="7086600" cy="7318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1279525" y="1600200"/>
            <a:ext cx="5257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1" name="Rectangle 7"/>
          <p:cNvSpPr>
            <a:spLocks noGrp="1" noChangeArrowheads="1"/>
          </p:cNvSpPr>
          <p:nvPr>
            <p:ph type="dt" sz="half" idx="2"/>
          </p:nvPr>
        </p:nvSpPr>
        <p:spPr bwMode="auto">
          <a:xfrm>
            <a:off x="457200" y="6429375"/>
            <a:ext cx="2133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mn-lt"/>
                <a:cs typeface="+mn-cs"/>
              </a:defRPr>
            </a:lvl1pPr>
          </a:lstStyle>
          <a:p>
            <a:pPr>
              <a:defRPr/>
            </a:pPr>
            <a:endParaRPr lang="en-US"/>
          </a:p>
        </p:txBody>
      </p:sp>
      <p:sp>
        <p:nvSpPr>
          <p:cNvPr id="1032" name="Rectangle 8"/>
          <p:cNvSpPr>
            <a:spLocks noGrp="1" noChangeArrowheads="1"/>
          </p:cNvSpPr>
          <p:nvPr>
            <p:ph type="ftr" sz="quarter" idx="3"/>
          </p:nvPr>
        </p:nvSpPr>
        <p:spPr bwMode="auto">
          <a:xfrm>
            <a:off x="3124200" y="6429375"/>
            <a:ext cx="2895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latin typeface="+mn-lt"/>
                <a:cs typeface="+mn-cs"/>
              </a:defRPr>
            </a:lvl1pPr>
          </a:lstStyle>
          <a:p>
            <a:pPr>
              <a:defRPr/>
            </a:pPr>
            <a:endParaRPr lang="en-US"/>
          </a:p>
        </p:txBody>
      </p:sp>
      <p:sp>
        <p:nvSpPr>
          <p:cNvPr id="1033" name="Rectangle 9"/>
          <p:cNvSpPr>
            <a:spLocks noGrp="1" noChangeArrowheads="1"/>
          </p:cNvSpPr>
          <p:nvPr>
            <p:ph type="sldNum" sz="quarter" idx="4"/>
          </p:nvPr>
        </p:nvSpPr>
        <p:spPr bwMode="auto">
          <a:xfrm>
            <a:off x="6553200" y="6429375"/>
            <a:ext cx="2133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mn-lt"/>
                <a:cs typeface="+mn-cs"/>
              </a:defRPr>
            </a:lvl1pPr>
          </a:lstStyle>
          <a:p>
            <a:pPr>
              <a:defRPr/>
            </a:pPr>
            <a:fld id="{156023B4-E4CF-4492-B3D7-626B8344A4E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04" r:id="rId1"/>
    <p:sldLayoutId id="2147483873" r:id="rId2"/>
    <p:sldLayoutId id="2147483874" r:id="rId3"/>
    <p:sldLayoutId id="2147483875" r:id="rId4"/>
    <p:sldLayoutId id="2147483876" r:id="rId5"/>
    <p:sldLayoutId id="2147483877" r:id="rId6"/>
    <p:sldLayoutId id="2147483878" r:id="rId7"/>
    <p:sldLayoutId id="2147483879" r:id="rId8"/>
    <p:sldLayoutId id="2147483880" r:id="rId9"/>
    <p:sldLayoutId id="2147483881" r:id="rId10"/>
    <p:sldLayoutId id="2147483882" r:id="rId11"/>
    <p:sldLayoutId id="2147483883" r:id="rId12"/>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Century Gothic" pitchFamily="34" charset="0"/>
        </a:defRPr>
      </a:lvl2pPr>
      <a:lvl3pPr algn="l" rtl="0" eaLnBrk="0" fontAlgn="base" hangingPunct="0">
        <a:spcBef>
          <a:spcPct val="0"/>
        </a:spcBef>
        <a:spcAft>
          <a:spcPct val="0"/>
        </a:spcAft>
        <a:defRPr sz="3600">
          <a:solidFill>
            <a:schemeClr val="tx2"/>
          </a:solidFill>
          <a:latin typeface="Century Gothic" pitchFamily="34" charset="0"/>
        </a:defRPr>
      </a:lvl3pPr>
      <a:lvl4pPr algn="l" rtl="0" eaLnBrk="0" fontAlgn="base" hangingPunct="0">
        <a:spcBef>
          <a:spcPct val="0"/>
        </a:spcBef>
        <a:spcAft>
          <a:spcPct val="0"/>
        </a:spcAft>
        <a:defRPr sz="3600">
          <a:solidFill>
            <a:schemeClr val="tx2"/>
          </a:solidFill>
          <a:latin typeface="Century Gothic" pitchFamily="34" charset="0"/>
        </a:defRPr>
      </a:lvl4pPr>
      <a:lvl5pPr algn="l" rtl="0" eaLnBrk="0" fontAlgn="base" hangingPunct="0">
        <a:spcBef>
          <a:spcPct val="0"/>
        </a:spcBef>
        <a:spcAft>
          <a:spcPct val="0"/>
        </a:spcAft>
        <a:defRPr sz="3600">
          <a:solidFill>
            <a:schemeClr val="tx2"/>
          </a:solidFill>
          <a:latin typeface="Century Gothic" pitchFamily="34" charset="0"/>
        </a:defRPr>
      </a:lvl5pPr>
      <a:lvl6pPr marL="457200" algn="l" rtl="0" fontAlgn="base">
        <a:spcBef>
          <a:spcPct val="0"/>
        </a:spcBef>
        <a:spcAft>
          <a:spcPct val="0"/>
        </a:spcAft>
        <a:defRPr sz="3600">
          <a:solidFill>
            <a:schemeClr val="tx2"/>
          </a:solidFill>
          <a:latin typeface="Century Gothic" pitchFamily="34" charset="0"/>
        </a:defRPr>
      </a:lvl6pPr>
      <a:lvl7pPr marL="914400" algn="l" rtl="0" fontAlgn="base">
        <a:spcBef>
          <a:spcPct val="0"/>
        </a:spcBef>
        <a:spcAft>
          <a:spcPct val="0"/>
        </a:spcAft>
        <a:defRPr sz="3600">
          <a:solidFill>
            <a:schemeClr val="tx2"/>
          </a:solidFill>
          <a:latin typeface="Century Gothic" pitchFamily="34" charset="0"/>
        </a:defRPr>
      </a:lvl7pPr>
      <a:lvl8pPr marL="1371600" algn="l" rtl="0" fontAlgn="base">
        <a:spcBef>
          <a:spcPct val="0"/>
        </a:spcBef>
        <a:spcAft>
          <a:spcPct val="0"/>
        </a:spcAft>
        <a:defRPr sz="3600">
          <a:solidFill>
            <a:schemeClr val="tx2"/>
          </a:solidFill>
          <a:latin typeface="Century Gothic" pitchFamily="34" charset="0"/>
        </a:defRPr>
      </a:lvl8pPr>
      <a:lvl9pPr marL="1828800" algn="l" rtl="0" fontAlgn="base">
        <a:spcBef>
          <a:spcPct val="0"/>
        </a:spcBef>
        <a:spcAft>
          <a:spcPct val="0"/>
        </a:spcAft>
        <a:defRPr sz="3600">
          <a:solidFill>
            <a:schemeClr val="tx2"/>
          </a:solidFill>
          <a:latin typeface="Century Gothic" pitchFamily="34"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path path="rect">
            <a:fillToRect r="100000" b="100000"/>
          </a:path>
        </a:gradFill>
        <a:effectLst/>
      </p:bgPr>
    </p:bg>
    <p:spTree>
      <p:nvGrpSpPr>
        <p:cNvPr id="1" name=""/>
        <p:cNvGrpSpPr/>
        <p:nvPr/>
      </p:nvGrpSpPr>
      <p:grpSpPr>
        <a:xfrm>
          <a:off x="0" y="0"/>
          <a:ext cx="0" cy="0"/>
          <a:chOff x="0" y="0"/>
          <a:chExt cx="0" cy="0"/>
        </a:xfrm>
      </p:grpSpPr>
      <p:grpSp>
        <p:nvGrpSpPr>
          <p:cNvPr id="4098" name="Group 20"/>
          <p:cNvGrpSpPr>
            <a:grpSpLocks/>
          </p:cNvGrpSpPr>
          <p:nvPr/>
        </p:nvGrpSpPr>
        <p:grpSpPr bwMode="auto">
          <a:xfrm>
            <a:off x="-7938" y="1636713"/>
            <a:ext cx="9148763" cy="4618037"/>
            <a:chOff x="-5" y="1031"/>
            <a:chExt cx="5763" cy="2909"/>
          </a:xfrm>
        </p:grpSpPr>
        <p:pic>
          <p:nvPicPr>
            <p:cNvPr id="4104" name="Picture 16" descr="D:\FRONTPAGE THEMES\ARTSY\ARTHSEPA.PNG"/>
            <p:cNvPicPr>
              <a:picLocks noChangeAspect="1" noChangeArrowheads="1"/>
            </p:cNvPicPr>
            <p:nvPr/>
          </p:nvPicPr>
          <p:blipFill>
            <a:blip r:embed="rId14" cstate="print"/>
            <a:srcRect/>
            <a:stretch>
              <a:fillRect/>
            </a:stretch>
          </p:blipFill>
          <p:spPr bwMode="gray">
            <a:xfrm>
              <a:off x="3778" y="3893"/>
              <a:ext cx="1980" cy="47"/>
            </a:xfrm>
            <a:prstGeom prst="rect">
              <a:avLst/>
            </a:prstGeom>
            <a:noFill/>
            <a:ln w="9525">
              <a:noFill/>
              <a:miter lim="800000"/>
              <a:headEnd/>
              <a:tailEnd/>
            </a:ln>
          </p:spPr>
        </p:pic>
        <p:pic>
          <p:nvPicPr>
            <p:cNvPr id="4105" name="Picture 18" descr="P:\!Themes\Artsy\Arthsepa.gif"/>
            <p:cNvPicPr>
              <a:picLocks noChangeAspect="1" noChangeArrowheads="1"/>
            </p:cNvPicPr>
            <p:nvPr/>
          </p:nvPicPr>
          <p:blipFill>
            <a:blip r:embed="rId15" cstate="print"/>
            <a:srcRect/>
            <a:stretch>
              <a:fillRect/>
            </a:stretch>
          </p:blipFill>
          <p:spPr bwMode="auto">
            <a:xfrm>
              <a:off x="-5" y="1031"/>
              <a:ext cx="2832" cy="61"/>
            </a:xfrm>
            <a:prstGeom prst="rect">
              <a:avLst/>
            </a:prstGeom>
            <a:noFill/>
            <a:ln w="9525">
              <a:noFill/>
              <a:miter lim="800000"/>
              <a:headEnd/>
              <a:tailEnd/>
            </a:ln>
          </p:spPr>
        </p:pic>
      </p:grpSp>
      <p:sp>
        <p:nvSpPr>
          <p:cNvPr id="4099" name="Rectangle 6"/>
          <p:cNvSpPr>
            <a:spLocks noGrp="1" noChangeArrowheads="1"/>
          </p:cNvSpPr>
          <p:nvPr>
            <p:ph type="title"/>
          </p:nvPr>
        </p:nvSpPr>
        <p:spPr bwMode="auto">
          <a:xfrm>
            <a:off x="317500" y="722313"/>
            <a:ext cx="8637588" cy="762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spAutoFit/>
          </a:bodyPr>
          <a:lstStyle/>
          <a:p>
            <a:pPr lvl="0"/>
            <a:r>
              <a:rPr lang="en-US" smtClean="0"/>
              <a:t>Click to edit Master title style</a:t>
            </a:r>
          </a:p>
        </p:txBody>
      </p:sp>
      <p:sp>
        <p:nvSpPr>
          <p:cNvPr id="4100" name="Rectangle 7"/>
          <p:cNvSpPr>
            <a:spLocks noGrp="1" noChangeArrowheads="1"/>
          </p:cNvSpPr>
          <p:nvPr>
            <p:ph type="body" idx="1"/>
          </p:nvPr>
        </p:nvSpPr>
        <p:spPr bwMode="auto">
          <a:xfrm>
            <a:off x="328613" y="1941513"/>
            <a:ext cx="8208962"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8" name="Rectangle 8"/>
          <p:cNvSpPr>
            <a:spLocks noGrp="1" noChangeArrowheads="1"/>
          </p:cNvSpPr>
          <p:nvPr>
            <p:ph type="dt" sz="half" idx="2"/>
          </p:nvPr>
        </p:nvSpPr>
        <p:spPr bwMode="auto">
          <a:xfrm>
            <a:off x="3433763" y="634365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fontAlgn="auto">
              <a:spcBef>
                <a:spcPts val="0"/>
              </a:spcBef>
              <a:spcAft>
                <a:spcPts val="0"/>
              </a:spcAft>
              <a:defRPr sz="1400">
                <a:latin typeface="+mn-lt"/>
                <a:cs typeface="+mn-cs"/>
              </a:defRPr>
            </a:lvl1pPr>
          </a:lstStyle>
          <a:p>
            <a:pPr>
              <a:defRPr/>
            </a:pPr>
            <a:endParaRPr lang="en-US"/>
          </a:p>
        </p:txBody>
      </p:sp>
      <p:sp>
        <p:nvSpPr>
          <p:cNvPr id="5129" name="Rectangle 9"/>
          <p:cNvSpPr>
            <a:spLocks noGrp="1" noChangeArrowheads="1"/>
          </p:cNvSpPr>
          <p:nvPr>
            <p:ph type="ftr" sz="quarter" idx="3"/>
          </p:nvPr>
        </p:nvSpPr>
        <p:spPr bwMode="auto">
          <a:xfrm>
            <a:off x="6108700" y="634365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fontAlgn="auto">
              <a:spcBef>
                <a:spcPts val="0"/>
              </a:spcBef>
              <a:spcAft>
                <a:spcPts val="0"/>
              </a:spcAft>
              <a:defRPr sz="1400">
                <a:latin typeface="+mn-lt"/>
                <a:cs typeface="+mn-cs"/>
              </a:defRPr>
            </a:lvl1pPr>
          </a:lstStyle>
          <a:p>
            <a:pPr>
              <a:defRPr/>
            </a:pPr>
            <a:endParaRPr lang="en-US"/>
          </a:p>
        </p:txBody>
      </p:sp>
      <p:sp>
        <p:nvSpPr>
          <p:cNvPr id="5130" name="Rectangle 10"/>
          <p:cNvSpPr>
            <a:spLocks noGrp="1" noChangeArrowheads="1"/>
          </p:cNvSpPr>
          <p:nvPr>
            <p:ph type="sldNum" sz="quarter" idx="4"/>
          </p:nvPr>
        </p:nvSpPr>
        <p:spPr bwMode="auto">
          <a:xfrm>
            <a:off x="146050" y="6361113"/>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fontAlgn="auto">
              <a:spcBef>
                <a:spcPts val="0"/>
              </a:spcBef>
              <a:spcAft>
                <a:spcPts val="0"/>
              </a:spcAft>
              <a:defRPr>
                <a:latin typeface="+mn-lt"/>
                <a:cs typeface="+mn-cs"/>
              </a:defRPr>
            </a:lvl1pPr>
          </a:lstStyle>
          <a:p>
            <a:pPr>
              <a:defRPr/>
            </a:pPr>
            <a:fld id="{790A2387-03B4-4034-A31F-35D97341C732}"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905" r:id="rId1"/>
    <p:sldLayoutId id="2147483884" r:id="rId2"/>
    <p:sldLayoutId id="2147483885" r:id="rId3"/>
    <p:sldLayoutId id="2147483886" r:id="rId4"/>
    <p:sldLayoutId id="2147483887" r:id="rId5"/>
    <p:sldLayoutId id="2147483888" r:id="rId6"/>
    <p:sldLayoutId id="2147483889" r:id="rId7"/>
    <p:sldLayoutId id="2147483890" r:id="rId8"/>
    <p:sldLayoutId id="2147483891" r:id="rId9"/>
    <p:sldLayoutId id="2147483892" r:id="rId10"/>
    <p:sldLayoutId id="2147483893" r:id="rId11"/>
    <p:sldLayoutId id="2147483907" r:id="rId12"/>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charset="0"/>
        </a:defRPr>
      </a:lvl2pPr>
      <a:lvl3pPr algn="l" rtl="0" eaLnBrk="0" fontAlgn="base" hangingPunct="0">
        <a:spcBef>
          <a:spcPct val="0"/>
        </a:spcBef>
        <a:spcAft>
          <a:spcPct val="0"/>
        </a:spcAft>
        <a:defRPr sz="4400">
          <a:solidFill>
            <a:schemeClr val="tx2"/>
          </a:solidFill>
          <a:latin typeface="Arial" charset="0"/>
        </a:defRPr>
      </a:lvl3pPr>
      <a:lvl4pPr algn="l" rtl="0" eaLnBrk="0" fontAlgn="base" hangingPunct="0">
        <a:spcBef>
          <a:spcPct val="0"/>
        </a:spcBef>
        <a:spcAft>
          <a:spcPct val="0"/>
        </a:spcAft>
        <a:defRPr sz="4400">
          <a:solidFill>
            <a:schemeClr val="tx2"/>
          </a:solidFill>
          <a:latin typeface="Arial" charset="0"/>
        </a:defRPr>
      </a:lvl4pPr>
      <a:lvl5pPr algn="l" rtl="0" eaLnBrk="0" fontAlgn="base" hangingPunct="0">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path path="rect">
            <a:fillToRect r="100000" b="100000"/>
          </a:path>
        </a:gradFill>
        <a:effectLst/>
      </p:bgPr>
    </p:bg>
    <p:spTree>
      <p:nvGrpSpPr>
        <p:cNvPr id="1" name=""/>
        <p:cNvGrpSpPr/>
        <p:nvPr/>
      </p:nvGrpSpPr>
      <p:grpSpPr>
        <a:xfrm>
          <a:off x="0" y="0"/>
          <a:ext cx="0" cy="0"/>
          <a:chOff x="0" y="0"/>
          <a:chExt cx="0" cy="0"/>
        </a:xfrm>
      </p:grpSpPr>
      <p:grpSp>
        <p:nvGrpSpPr>
          <p:cNvPr id="5122" name="Group 20"/>
          <p:cNvGrpSpPr>
            <a:grpSpLocks/>
          </p:cNvGrpSpPr>
          <p:nvPr/>
        </p:nvGrpSpPr>
        <p:grpSpPr bwMode="auto">
          <a:xfrm>
            <a:off x="-7938" y="1636713"/>
            <a:ext cx="9148763" cy="4618037"/>
            <a:chOff x="-5" y="1031"/>
            <a:chExt cx="5763" cy="2909"/>
          </a:xfrm>
        </p:grpSpPr>
        <p:pic>
          <p:nvPicPr>
            <p:cNvPr id="2" name="Picture 16" descr="D:\FRONTPAGE THEMES\ARTSY\ARTHSEPA.PNG"/>
            <p:cNvPicPr>
              <a:picLocks noChangeAspect="1" noChangeArrowheads="1"/>
            </p:cNvPicPr>
            <p:nvPr/>
          </p:nvPicPr>
          <p:blipFill>
            <a:blip r:embed="rId13" cstate="print"/>
            <a:srcRect/>
            <a:stretch>
              <a:fillRect/>
            </a:stretch>
          </p:blipFill>
          <p:spPr bwMode="gray">
            <a:xfrm>
              <a:off x="3778" y="3893"/>
              <a:ext cx="1980" cy="47"/>
            </a:xfrm>
            <a:prstGeom prst="rect">
              <a:avLst/>
            </a:prstGeom>
            <a:noFill/>
            <a:ln w="9525">
              <a:noFill/>
              <a:miter lim="800000"/>
              <a:headEnd/>
              <a:tailEnd/>
            </a:ln>
          </p:spPr>
        </p:pic>
        <p:pic>
          <p:nvPicPr>
            <p:cNvPr id="3" name="Picture 18" descr="P:\!Themes\Artsy\Arthsepa.gif"/>
            <p:cNvPicPr>
              <a:picLocks noChangeAspect="1" noChangeArrowheads="1"/>
            </p:cNvPicPr>
            <p:nvPr/>
          </p:nvPicPr>
          <p:blipFill>
            <a:blip r:embed="rId14" cstate="print"/>
            <a:srcRect/>
            <a:stretch>
              <a:fillRect/>
            </a:stretch>
          </p:blipFill>
          <p:spPr bwMode="auto">
            <a:xfrm>
              <a:off x="-5" y="1031"/>
              <a:ext cx="2832" cy="61"/>
            </a:xfrm>
            <a:prstGeom prst="rect">
              <a:avLst/>
            </a:prstGeom>
            <a:noFill/>
            <a:ln w="9525">
              <a:noFill/>
              <a:miter lim="800000"/>
              <a:headEnd/>
              <a:tailEnd/>
            </a:ln>
          </p:spPr>
        </p:pic>
      </p:grpSp>
      <p:sp>
        <p:nvSpPr>
          <p:cNvPr id="5123" name="Rectangle 6"/>
          <p:cNvSpPr>
            <a:spLocks noGrp="1" noChangeArrowheads="1"/>
          </p:cNvSpPr>
          <p:nvPr>
            <p:ph type="title"/>
          </p:nvPr>
        </p:nvSpPr>
        <p:spPr bwMode="auto">
          <a:xfrm>
            <a:off x="317500" y="722313"/>
            <a:ext cx="8637588" cy="762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spAutoFit/>
          </a:bodyPr>
          <a:lstStyle/>
          <a:p>
            <a:pPr lvl="0"/>
            <a:r>
              <a:rPr lang="en-US" smtClean="0"/>
              <a:t>Click to edit Master title style</a:t>
            </a:r>
          </a:p>
        </p:txBody>
      </p:sp>
      <p:sp>
        <p:nvSpPr>
          <p:cNvPr id="5124" name="Rectangle 7"/>
          <p:cNvSpPr>
            <a:spLocks noGrp="1" noChangeArrowheads="1"/>
          </p:cNvSpPr>
          <p:nvPr>
            <p:ph type="body" idx="1"/>
          </p:nvPr>
        </p:nvSpPr>
        <p:spPr bwMode="auto">
          <a:xfrm>
            <a:off x="328613" y="1941513"/>
            <a:ext cx="8208962"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8" name="Rectangle 8"/>
          <p:cNvSpPr>
            <a:spLocks noGrp="1" noChangeArrowheads="1"/>
          </p:cNvSpPr>
          <p:nvPr>
            <p:ph type="dt" sz="half" idx="2"/>
          </p:nvPr>
        </p:nvSpPr>
        <p:spPr bwMode="auto">
          <a:xfrm>
            <a:off x="3433763" y="634365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fontAlgn="auto">
              <a:spcBef>
                <a:spcPts val="0"/>
              </a:spcBef>
              <a:spcAft>
                <a:spcPts val="0"/>
              </a:spcAft>
              <a:defRPr sz="1400">
                <a:latin typeface="+mn-lt"/>
                <a:cs typeface="+mn-cs"/>
              </a:defRPr>
            </a:lvl1pPr>
          </a:lstStyle>
          <a:p>
            <a:pPr>
              <a:defRPr/>
            </a:pPr>
            <a:endParaRPr lang="en-US"/>
          </a:p>
        </p:txBody>
      </p:sp>
      <p:sp>
        <p:nvSpPr>
          <p:cNvPr id="5129" name="Rectangle 9"/>
          <p:cNvSpPr>
            <a:spLocks noGrp="1" noChangeArrowheads="1"/>
          </p:cNvSpPr>
          <p:nvPr>
            <p:ph type="ftr" sz="quarter" idx="3"/>
          </p:nvPr>
        </p:nvSpPr>
        <p:spPr bwMode="auto">
          <a:xfrm>
            <a:off x="6108700" y="634365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fontAlgn="auto">
              <a:spcBef>
                <a:spcPts val="0"/>
              </a:spcBef>
              <a:spcAft>
                <a:spcPts val="0"/>
              </a:spcAft>
              <a:defRPr sz="1400">
                <a:latin typeface="+mn-lt"/>
                <a:cs typeface="+mn-cs"/>
              </a:defRPr>
            </a:lvl1pPr>
          </a:lstStyle>
          <a:p>
            <a:pPr>
              <a:defRPr/>
            </a:pPr>
            <a:endParaRPr lang="en-US"/>
          </a:p>
        </p:txBody>
      </p:sp>
      <p:sp>
        <p:nvSpPr>
          <p:cNvPr id="5130" name="Rectangle 10"/>
          <p:cNvSpPr>
            <a:spLocks noGrp="1" noChangeArrowheads="1"/>
          </p:cNvSpPr>
          <p:nvPr>
            <p:ph type="sldNum" sz="quarter" idx="4"/>
          </p:nvPr>
        </p:nvSpPr>
        <p:spPr bwMode="auto">
          <a:xfrm>
            <a:off x="146050" y="6361113"/>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fontAlgn="auto">
              <a:spcBef>
                <a:spcPts val="0"/>
              </a:spcBef>
              <a:spcAft>
                <a:spcPts val="0"/>
              </a:spcAft>
              <a:defRPr>
                <a:latin typeface="+mn-lt"/>
                <a:cs typeface="+mn-cs"/>
              </a:defRPr>
            </a:lvl1pPr>
          </a:lstStyle>
          <a:p>
            <a:pPr>
              <a:defRPr/>
            </a:pPr>
            <a:fld id="{2A785D49-551A-48AC-9F66-498C90578F74}"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906"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charset="0"/>
        </a:defRPr>
      </a:lvl2pPr>
      <a:lvl3pPr algn="l" rtl="0" eaLnBrk="0" fontAlgn="base" hangingPunct="0">
        <a:spcBef>
          <a:spcPct val="0"/>
        </a:spcBef>
        <a:spcAft>
          <a:spcPct val="0"/>
        </a:spcAft>
        <a:defRPr sz="4400">
          <a:solidFill>
            <a:schemeClr val="tx2"/>
          </a:solidFill>
          <a:latin typeface="Arial" charset="0"/>
        </a:defRPr>
      </a:lvl3pPr>
      <a:lvl4pPr algn="l" rtl="0" eaLnBrk="0" fontAlgn="base" hangingPunct="0">
        <a:spcBef>
          <a:spcPct val="0"/>
        </a:spcBef>
        <a:spcAft>
          <a:spcPct val="0"/>
        </a:spcAft>
        <a:defRPr sz="4400">
          <a:solidFill>
            <a:schemeClr val="tx2"/>
          </a:solidFill>
          <a:latin typeface="Arial" charset="0"/>
        </a:defRPr>
      </a:lvl4pPr>
      <a:lvl5pPr algn="l" rtl="0" eaLnBrk="0" fontAlgn="base" hangingPunct="0">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jpeg"/><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path path="rect">
            <a:fillToRect r="100000" b="100000"/>
          </a:path>
        </a:gradFill>
        <a:effectLst/>
      </p:bgPr>
    </p:bg>
    <p:spTree>
      <p:nvGrpSpPr>
        <p:cNvPr id="1" name=""/>
        <p:cNvGrpSpPr/>
        <p:nvPr/>
      </p:nvGrpSpPr>
      <p:grpSpPr>
        <a:xfrm>
          <a:off x="0" y="0"/>
          <a:ext cx="0" cy="0"/>
          <a:chOff x="0" y="0"/>
          <a:chExt cx="0" cy="0"/>
        </a:xfrm>
      </p:grpSpPr>
      <p:sp>
        <p:nvSpPr>
          <p:cNvPr id="2050" name="TextBox 2"/>
          <p:cNvSpPr txBox="1">
            <a:spLocks noChangeArrowheads="1"/>
          </p:cNvSpPr>
          <p:nvPr/>
        </p:nvSpPr>
        <p:spPr bwMode="auto">
          <a:xfrm>
            <a:off x="533400" y="209550"/>
            <a:ext cx="8305800" cy="2677656"/>
          </a:xfrm>
          <a:prstGeom prst="rect">
            <a:avLst/>
          </a:prstGeom>
          <a:noFill/>
          <a:ln w="9525">
            <a:noFill/>
            <a:miter lim="800000"/>
            <a:headEnd/>
            <a:tailEnd/>
          </a:ln>
        </p:spPr>
        <p:txBody>
          <a:bodyPr>
            <a:spAutoFit/>
          </a:bodyPr>
          <a:lstStyle/>
          <a:p>
            <a:pPr algn="ctr">
              <a:defRPr/>
            </a:pPr>
            <a:endParaRPr lang="en-PH" sz="8000" b="1" dirty="0" smtClean="0">
              <a:latin typeface="Curlz MT" pitchFamily="82" charset="0"/>
              <a:cs typeface="+mn-cs"/>
            </a:endParaRPr>
          </a:p>
          <a:p>
            <a:pPr algn="ctr">
              <a:defRPr/>
            </a:pPr>
            <a:r>
              <a:rPr lang="en-PH" sz="4400" b="1" dirty="0" smtClean="0">
                <a:solidFill>
                  <a:schemeClr val="tx2"/>
                </a:solidFill>
                <a:latin typeface="Berlin Sans FB Demi" pitchFamily="34" charset="0"/>
                <a:cs typeface="Aharoni" pitchFamily="2" charset="-79"/>
              </a:rPr>
              <a:t>Exploring the Use of </a:t>
            </a:r>
            <a:r>
              <a:rPr lang="en-PH" sz="4400" b="1" dirty="0" err="1" smtClean="0">
                <a:solidFill>
                  <a:schemeClr val="tx2"/>
                </a:solidFill>
                <a:latin typeface="Berlin Sans FB Demi" pitchFamily="34" charset="0"/>
                <a:cs typeface="Aharoni" pitchFamily="2" charset="-79"/>
              </a:rPr>
              <a:t>UbD</a:t>
            </a:r>
            <a:r>
              <a:rPr lang="en-PH" sz="4400" b="1" dirty="0" smtClean="0">
                <a:solidFill>
                  <a:schemeClr val="tx2"/>
                </a:solidFill>
                <a:latin typeface="Berlin Sans FB Demi" pitchFamily="34" charset="0"/>
                <a:cs typeface="Aharoni" pitchFamily="2" charset="-79"/>
              </a:rPr>
              <a:t> in the Teaching of Mathematics</a:t>
            </a:r>
            <a:endParaRPr lang="en-PH" sz="4400" b="1" dirty="0">
              <a:solidFill>
                <a:schemeClr val="tx2"/>
              </a:solidFill>
              <a:latin typeface="Berlin Sans FB Demi" pitchFamily="34" charset="0"/>
              <a:cs typeface="Aharoni" pitchFamily="2" charset="-79"/>
            </a:endParaRPr>
          </a:p>
        </p:txBody>
      </p:sp>
      <p:sp>
        <p:nvSpPr>
          <p:cNvPr id="9219" name="TextBox 2"/>
          <p:cNvSpPr txBox="1">
            <a:spLocks noChangeArrowheads="1"/>
          </p:cNvSpPr>
          <p:nvPr/>
        </p:nvSpPr>
        <p:spPr bwMode="auto">
          <a:xfrm>
            <a:off x="533400" y="4724400"/>
            <a:ext cx="8305800" cy="1446550"/>
          </a:xfrm>
          <a:prstGeom prst="rect">
            <a:avLst/>
          </a:prstGeom>
          <a:noFill/>
          <a:ln w="9525">
            <a:noFill/>
            <a:miter lim="800000"/>
            <a:headEnd/>
            <a:tailEnd/>
          </a:ln>
        </p:spPr>
        <p:txBody>
          <a:bodyPr>
            <a:spAutoFit/>
          </a:bodyPr>
          <a:lstStyle/>
          <a:p>
            <a:pPr algn="ctr"/>
            <a:endParaRPr lang="en-PH" sz="3200" b="1" dirty="0">
              <a:latin typeface="Curlz MT" pitchFamily="82" charset="0"/>
            </a:endParaRPr>
          </a:p>
          <a:p>
            <a:pPr algn="ctr"/>
            <a:r>
              <a:rPr lang="en-PH" sz="2800" b="1" dirty="0">
                <a:latin typeface="Eras Demi ITC" pitchFamily="34" charset="0"/>
              </a:rPr>
              <a:t>DR. GLADYS C. NIVERA</a:t>
            </a:r>
          </a:p>
          <a:p>
            <a:pPr algn="ctr"/>
            <a:r>
              <a:rPr lang="en-PH" sz="2800" b="1" dirty="0" smtClean="0">
                <a:latin typeface="Eras Demi ITC" pitchFamily="34" charset="0"/>
              </a:rPr>
              <a:t>Mathematics </a:t>
            </a:r>
            <a:r>
              <a:rPr lang="en-PH" sz="2800" b="1" dirty="0">
                <a:latin typeface="Eras Demi ITC" pitchFamily="34" charset="0"/>
              </a:rPr>
              <a:t>Faculty, PNU</a:t>
            </a:r>
          </a:p>
        </p:txBody>
      </p:sp>
    </p:spTree>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316" name="Picture 4" descr="http://rds.yahoo.com/_ylt=A9G_bI8VoQRLAIAARxSjzbkF/SIG=11r2bhqda/EXP=1258680981/**http%3A/www.wyfw.co.uk/question_mark.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pic>
        <p:nvPicPr>
          <p:cNvPr id="2" name="Picture 4" descr="E:\Content\English\Society\Humour 2\EDU45.WMF"/>
          <p:cNvPicPr>
            <a:picLocks noChangeAspect="1" noChangeArrowheads="1"/>
          </p:cNvPicPr>
          <p:nvPr/>
        </p:nvPicPr>
        <p:blipFill>
          <a:blip r:embed="rId3" cstate="print"/>
          <a:srcRect/>
          <a:stretch>
            <a:fillRect/>
          </a:stretch>
        </p:blipFill>
        <p:spPr bwMode="auto">
          <a:xfrm>
            <a:off x="609600" y="3886200"/>
            <a:ext cx="3733800" cy="2195513"/>
          </a:xfrm>
          <a:prstGeom prst="rect">
            <a:avLst/>
          </a:prstGeom>
          <a:noFill/>
          <a:ln w="9525">
            <a:noFill/>
            <a:miter lim="800000"/>
            <a:headEnd/>
            <a:tailEnd/>
          </a:ln>
        </p:spPr>
      </p:pic>
      <p:sp>
        <p:nvSpPr>
          <p:cNvPr id="3" name="TextBox 2"/>
          <p:cNvSpPr txBox="1"/>
          <p:nvPr/>
        </p:nvSpPr>
        <p:spPr>
          <a:xfrm>
            <a:off x="609600" y="381000"/>
            <a:ext cx="8305800" cy="830997"/>
          </a:xfrm>
          <a:prstGeom prst="rect">
            <a:avLst/>
          </a:prstGeom>
          <a:noFill/>
        </p:spPr>
        <p:txBody>
          <a:bodyPr wrap="square" rtlCol="0">
            <a:spAutoFit/>
          </a:bodyPr>
          <a:lstStyle/>
          <a:p>
            <a:pPr algn="ctr"/>
            <a:r>
              <a:rPr lang="en-US" sz="4800" dirty="0" smtClean="0">
                <a:solidFill>
                  <a:schemeClr val="tx2">
                    <a:lumMod val="20000"/>
                    <a:lumOff val="80000"/>
                  </a:schemeClr>
                </a:solidFill>
                <a:latin typeface="Aharoni" pitchFamily="2" charset="-79"/>
                <a:cs typeface="Aharoni" pitchFamily="2" charset="-79"/>
              </a:rPr>
              <a:t>How to Assess the Students</a:t>
            </a:r>
            <a:endParaRPr lang="en-US" sz="4800" dirty="0">
              <a:solidFill>
                <a:schemeClr val="tx2">
                  <a:lumMod val="20000"/>
                  <a:lumOff val="80000"/>
                </a:schemeClr>
              </a:solidFill>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637588" cy="762000"/>
          </a:xfrm>
        </p:spPr>
        <p:txBody>
          <a:bodyPr/>
          <a:lstStyle/>
          <a:p>
            <a:r>
              <a:rPr lang="en-US" dirty="0" smtClean="0"/>
              <a:t>Assessment Outputs</a:t>
            </a:r>
            <a:endParaRPr lang="en-US" dirty="0"/>
          </a:p>
        </p:txBody>
      </p:sp>
      <p:graphicFrame>
        <p:nvGraphicFramePr>
          <p:cNvPr id="4" name="Diagram 3"/>
          <p:cNvGraphicFramePr/>
          <p:nvPr/>
        </p:nvGraphicFramePr>
        <p:xfrm>
          <a:off x="0" y="990600"/>
          <a:ext cx="9144000" cy="6019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bwMode="auto">
          <a:xfrm>
            <a:off x="481013" y="2093913"/>
            <a:ext cx="8208962"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rgbClr val="CCFF33"/>
              </a:buClr>
              <a:buSzPct val="70000"/>
              <a:buFont typeface="Wingdings" pitchFamily="2" charset="2"/>
              <a:buNone/>
              <a:tabLst/>
              <a:defRPr/>
            </a:pPr>
            <a:r>
              <a:rPr kumimoji="0" lang="en-US" sz="3200" b="0" i="0" u="none" strike="noStrike" kern="0" cap="none" spc="0" normalizeH="0" baseline="0" noProof="0" dirty="0" smtClean="0">
                <a:ln>
                  <a:noFill/>
                </a:ln>
                <a:solidFill>
                  <a:schemeClr val="tx1"/>
                </a:solidFill>
                <a:effectLst/>
                <a:uLnTx/>
                <a:uFillTx/>
                <a:latin typeface="+mn-lt"/>
                <a:ea typeface="+mn-ea"/>
                <a:cs typeface="+mn-cs"/>
              </a:rPr>
              <a:t>   </a:t>
            </a:r>
            <a:r>
              <a:rPr kumimoji="0" lang="en-US" sz="3200" b="1" i="0" u="none" strike="noStrike" kern="0" cap="none" spc="0" normalizeH="0" baseline="0" noProof="0" dirty="0" smtClean="0">
                <a:ln>
                  <a:noFill/>
                </a:ln>
                <a:solidFill>
                  <a:schemeClr val="tx2"/>
                </a:solidFill>
                <a:effectLst/>
                <a:uLnTx/>
                <a:uFillTx/>
                <a:latin typeface="+mn-lt"/>
                <a:ea typeface="+mn-ea"/>
                <a:cs typeface="+mn-cs"/>
              </a:rPr>
              <a:t>Common sense </a:t>
            </a:r>
            <a:r>
              <a:rPr kumimoji="0" lang="en-US" sz="3200" b="0" i="0" u="none" strike="noStrike" kern="0" cap="none" spc="0" normalizeH="0" baseline="0" noProof="0" dirty="0" smtClean="0">
                <a:ln>
                  <a:noFill/>
                </a:ln>
                <a:solidFill>
                  <a:schemeClr val="tx1"/>
                </a:solidFill>
                <a:effectLst/>
                <a:uLnTx/>
                <a:uFillTx/>
                <a:latin typeface="+mn-lt"/>
                <a:ea typeface="+mn-ea"/>
                <a:cs typeface="+mn-cs"/>
              </a:rPr>
              <a:t>tells us to expand assessment tools and repertoires to create a </a:t>
            </a:r>
            <a:r>
              <a:rPr kumimoji="0" lang="en-US" sz="3200" b="1" i="0" u="none" strike="noStrike" kern="0" cap="none" spc="0" normalizeH="0" baseline="0" noProof="0" dirty="0" smtClean="0">
                <a:ln>
                  <a:noFill/>
                </a:ln>
                <a:solidFill>
                  <a:schemeClr val="tx2"/>
                </a:solidFill>
                <a:effectLst/>
                <a:uLnTx/>
                <a:uFillTx/>
                <a:latin typeface="+mn-lt"/>
                <a:ea typeface="+mn-ea"/>
                <a:cs typeface="+mn-cs"/>
              </a:rPr>
              <a:t>photo album </a:t>
            </a:r>
            <a:r>
              <a:rPr kumimoji="0" lang="en-US" sz="3200" b="0" i="0" u="none" strike="noStrike" kern="0" cap="none" spc="0" normalizeH="0" baseline="0" noProof="0" dirty="0" smtClean="0">
                <a:ln>
                  <a:noFill/>
                </a:ln>
                <a:solidFill>
                  <a:schemeClr val="tx1"/>
                </a:solidFill>
                <a:effectLst/>
                <a:uLnTx/>
                <a:uFillTx/>
                <a:latin typeface="+mn-lt"/>
                <a:ea typeface="+mn-ea"/>
                <a:cs typeface="+mn-cs"/>
              </a:rPr>
              <a:t>of student achievement rather than a</a:t>
            </a:r>
            <a:r>
              <a:rPr kumimoji="0" lang="en-US" sz="3200" b="1" i="0" u="none" strike="noStrike" kern="0" cap="none" spc="0" normalizeH="0" baseline="0" noProof="0" dirty="0" smtClean="0">
                <a:ln>
                  <a:noFill/>
                </a:ln>
                <a:solidFill>
                  <a:schemeClr val="tx2"/>
                </a:solidFill>
                <a:effectLst/>
                <a:uLnTx/>
                <a:uFillTx/>
                <a:latin typeface="+mn-lt"/>
                <a:ea typeface="+mn-ea"/>
                <a:cs typeface="+mn-cs"/>
              </a:rPr>
              <a:t> snapshot</a:t>
            </a:r>
            <a:r>
              <a:rPr kumimoji="0" lang="en-US" sz="3200" b="0" i="0" u="none" strike="noStrike" kern="0" cap="none" spc="0" normalizeH="0" baseline="0" noProof="0" dirty="0" smtClean="0">
                <a:ln>
                  <a:noFill/>
                </a:ln>
                <a:solidFill>
                  <a:schemeClr val="tx1"/>
                </a:solidFill>
                <a:effectLst/>
                <a:uLnTx/>
                <a:uFillTx/>
                <a:latin typeface="+mn-lt"/>
                <a:ea typeface="+mn-ea"/>
                <a:cs typeface="+mn-cs"/>
              </a:rPr>
              <a:t>.</a:t>
            </a:r>
          </a:p>
          <a:p>
            <a:pPr marL="342900" marR="0" lvl="0" indent="-342900" algn="l" defTabSz="914400" rtl="0" eaLnBrk="0" fontAlgn="base" latinLnBrk="0" hangingPunct="0">
              <a:lnSpc>
                <a:spcPct val="100000"/>
              </a:lnSpc>
              <a:spcBef>
                <a:spcPct val="20000"/>
              </a:spcBef>
              <a:spcAft>
                <a:spcPct val="0"/>
              </a:spcAft>
              <a:buClr>
                <a:srgbClr val="CCFF33"/>
              </a:buClr>
              <a:buSzPct val="70000"/>
              <a:buFont typeface="Wingdings" pitchFamily="2" charset="2"/>
              <a:buNone/>
              <a:tabLst/>
              <a:defRPr/>
            </a:pPr>
            <a:endParaRPr kumimoji="0" lang="en-US" sz="3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rgbClr val="CCFF33"/>
              </a:buClr>
              <a:buSzPct val="70000"/>
              <a:buFont typeface="Wingdings" pitchFamily="2" charset="2"/>
              <a:buNone/>
              <a:tabLst/>
              <a:defRPr/>
            </a:pPr>
            <a:r>
              <a:rPr kumimoji="0" lang="en-US" sz="3200" b="0" i="0" u="none" strike="noStrike" kern="0" cap="none" spc="0" normalizeH="0" baseline="0" noProof="0" dirty="0" smtClean="0">
                <a:ln>
                  <a:noFill/>
                </a:ln>
                <a:solidFill>
                  <a:schemeClr val="tx1"/>
                </a:solidFill>
                <a:effectLst/>
                <a:uLnTx/>
                <a:uFillTx/>
                <a:latin typeface="+mn-lt"/>
                <a:ea typeface="+mn-ea"/>
                <a:cs typeface="+mn-cs"/>
              </a:rPr>
              <a:t>				- Wiggins and </a:t>
            </a:r>
            <a:r>
              <a:rPr kumimoji="0" lang="en-US" sz="3200" b="0" i="0" u="none" strike="noStrike" kern="0" cap="none" spc="0" normalizeH="0" baseline="0" noProof="0" dirty="0" err="1" smtClean="0">
                <a:ln>
                  <a:noFill/>
                </a:ln>
                <a:solidFill>
                  <a:schemeClr val="tx1"/>
                </a:solidFill>
                <a:effectLst/>
                <a:uLnTx/>
                <a:uFillTx/>
                <a:latin typeface="+mn-lt"/>
                <a:ea typeface="+mn-ea"/>
                <a:cs typeface="+mn-cs"/>
              </a:rPr>
              <a:t>McTighe</a:t>
            </a: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r>
              <a:rPr lang="en-US" sz="4400" dirty="0" smtClean="0">
                <a:latin typeface="Aharoni" pitchFamily="2" charset="-79"/>
                <a:cs typeface="Aharoni" pitchFamily="2" charset="-79"/>
              </a:rPr>
              <a:t>Everything is wrapped up </a:t>
            </a:r>
          </a:p>
          <a:p>
            <a:pPr algn="ctr">
              <a:buNone/>
            </a:pPr>
            <a:r>
              <a:rPr lang="en-US" sz="4400" dirty="0" smtClean="0">
                <a:latin typeface="Aharoni" pitchFamily="2" charset="-79"/>
                <a:cs typeface="Aharoni" pitchFamily="2" charset="-79"/>
              </a:rPr>
              <a:t>   in a </a:t>
            </a:r>
            <a:r>
              <a:rPr lang="en-US" sz="4400" dirty="0" smtClean="0">
                <a:solidFill>
                  <a:schemeClr val="tx2"/>
                </a:solidFill>
                <a:latin typeface="Aharoni" pitchFamily="2" charset="-79"/>
                <a:cs typeface="Aharoni" pitchFamily="2" charset="-79"/>
              </a:rPr>
              <a:t>portfolio</a:t>
            </a:r>
            <a:r>
              <a:rPr lang="en-US" dirty="0" smtClean="0"/>
              <a:t>.</a:t>
            </a:r>
            <a:endParaRPr lang="en-US" dirty="0"/>
          </a:p>
        </p:txBody>
      </p:sp>
      <p:pic>
        <p:nvPicPr>
          <p:cNvPr id="4" name="Picture 19" descr="j0283631"/>
          <p:cNvPicPr>
            <a:picLocks noChangeAspect="1" noChangeArrowheads="1" noCrop="1"/>
          </p:cNvPicPr>
          <p:nvPr/>
        </p:nvPicPr>
        <p:blipFill>
          <a:blip r:embed="rId2" cstate="print"/>
          <a:srcRect/>
          <a:stretch>
            <a:fillRect/>
          </a:stretch>
        </p:blipFill>
        <p:spPr bwMode="auto">
          <a:xfrm>
            <a:off x="7239000" y="3429000"/>
            <a:ext cx="1371600" cy="2514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3"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
                                        <p:tgtEl>
                                          <p:spTgt spid="4"/>
                                        </p:tgtEl>
                                      </p:cBhvr>
                                    </p:animEffect>
                                    <p:anim calcmode="lin" valueType="num">
                                      <p:cBhvr>
                                        <p:cTn id="8" dur="400" fill="hold"/>
                                        <p:tgtEl>
                                          <p:spTgt spid="4"/>
                                        </p:tgtEl>
                                        <p:attrNameLst>
                                          <p:attrName>ppt_x</p:attrName>
                                        </p:attrNameLst>
                                      </p:cBhvr>
                                      <p:tavLst>
                                        <p:tav tm="0">
                                          <p:val>
                                            <p:strVal val="#ppt_x"/>
                                          </p:val>
                                        </p:tav>
                                        <p:tav tm="100000">
                                          <p:val>
                                            <p:strVal val="#ppt_x"/>
                                          </p:val>
                                        </p:tav>
                                      </p:tavLst>
                                    </p:anim>
                                    <p:anim calcmode="lin" valueType="num">
                                      <p:cBhvr>
                                        <p:cTn id="9" dur="400" fill="hold"/>
                                        <p:tgtEl>
                                          <p:spTgt spid="4"/>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4"/>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4"/>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85069" name="Group 77"/>
          <p:cNvGraphicFramePr>
            <a:graphicFrameLocks noGrp="1"/>
          </p:cNvGraphicFramePr>
          <p:nvPr>
            <p:ph idx="1"/>
          </p:nvPr>
        </p:nvGraphicFramePr>
        <p:xfrm>
          <a:off x="914400" y="1600200"/>
          <a:ext cx="7772400" cy="4888992"/>
        </p:xfrm>
        <a:graphic>
          <a:graphicData uri="http://schemas.openxmlformats.org/drawingml/2006/table">
            <a:tbl>
              <a:tblPr/>
              <a:tblGrid>
                <a:gridCol w="3886200"/>
                <a:gridCol w="990600"/>
                <a:gridCol w="990600"/>
                <a:gridCol w="914400"/>
                <a:gridCol w="990600"/>
              </a:tblGrid>
              <a:tr h="457200">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2400" b="1" i="0" u="none" strike="noStrike" cap="none" normalizeH="0" baseline="0" dirty="0" smtClean="0">
                          <a:ln>
                            <a:noFill/>
                          </a:ln>
                          <a:solidFill>
                            <a:schemeClr val="tx1"/>
                          </a:solidFill>
                          <a:effectLst/>
                          <a:latin typeface="Arial" charset="0"/>
                        </a:rPr>
                        <a:t>Criteria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2400" b="1" i="0" u="none" strike="noStrike" cap="none" normalizeH="0" baseline="0" dirty="0" smtClean="0">
                          <a:ln>
                            <a:noFill/>
                          </a:ln>
                          <a:solidFill>
                            <a:schemeClr val="tx1"/>
                          </a:solidFill>
                          <a:effectLst/>
                          <a:latin typeface="Arial"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2400" b="1" i="0" u="none" strike="noStrike" cap="none" normalizeH="0" baseline="0" dirty="0" smtClean="0">
                          <a:ln>
                            <a:noFill/>
                          </a:ln>
                          <a:solidFill>
                            <a:schemeClr val="tx1"/>
                          </a:solidFill>
                          <a:effectLst/>
                          <a:latin typeface="Arial"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2400" b="1" i="0" u="none" strike="noStrike" cap="none" normalizeH="0" baseline="0" dirty="0" smtClean="0">
                          <a:ln>
                            <a:noFill/>
                          </a:ln>
                          <a:solidFill>
                            <a:schemeClr val="tx1"/>
                          </a:solidFill>
                          <a:effectLst/>
                          <a:latin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2400" b="1" i="0" u="none" strike="noStrike" cap="none" normalizeH="0" baseline="0" dirty="0" smtClean="0">
                          <a:ln>
                            <a:noFill/>
                          </a:ln>
                          <a:solidFill>
                            <a:schemeClr val="tx1"/>
                          </a:solidFill>
                          <a:effectLst/>
                          <a:latin typeface="Arial"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457200" marR="0" lvl="0" indent="-457200" algn="l" defTabSz="914400" rtl="0" eaLnBrk="1" fontAlgn="base" latinLnBrk="0" hangingPunct="1">
                        <a:lnSpc>
                          <a:spcPct val="100000"/>
                        </a:lnSpc>
                        <a:spcBef>
                          <a:spcPct val="20000"/>
                        </a:spcBef>
                        <a:spcAft>
                          <a:spcPct val="0"/>
                        </a:spcAft>
                        <a:buClr>
                          <a:schemeClr val="tx1"/>
                        </a:buClr>
                        <a:buSzPct val="90000"/>
                        <a:buFont typeface="Wingdings" pitchFamily="2" charset="2"/>
                        <a:buAutoNum type="alphaUcPeriod"/>
                        <a:tabLst/>
                      </a:pPr>
                      <a:r>
                        <a:rPr kumimoji="0" lang="en-US" sz="2400" b="1" i="0" u="none" strike="noStrike" cap="none" normalizeH="0" baseline="0" dirty="0" smtClean="0">
                          <a:ln>
                            <a:noFill/>
                          </a:ln>
                          <a:solidFill>
                            <a:schemeClr val="tx2"/>
                          </a:solidFill>
                          <a:effectLst/>
                          <a:latin typeface="Arial" charset="0"/>
                        </a:rPr>
                        <a:t>Visual Appeal (20%)</a:t>
                      </a:r>
                    </a:p>
                    <a:p>
                      <a:pPr marL="457200" marR="0" lvl="0" indent="-45720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Cover, Lay-out, Tone/Mood, Creativity, Resourcefulness, Neatness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2400" b="0" i="0" u="none" strike="noStrike" cap="none" normalizeH="0" baseline="0" dirty="0" smtClean="0">
                          <a:ln>
                            <a:noFill/>
                          </a:ln>
                          <a:solidFill>
                            <a:schemeClr val="tx1"/>
                          </a:solidFill>
                          <a:effectLst/>
                          <a:latin typeface="Arial" charset="0"/>
                        </a:rPr>
                        <a:t>B. </a:t>
                      </a:r>
                      <a:r>
                        <a:rPr kumimoji="0" lang="en-US" sz="2400" b="1" i="0" u="none" strike="noStrike" kern="1200" cap="none" normalizeH="0" baseline="0" dirty="0" smtClean="0">
                          <a:ln>
                            <a:noFill/>
                          </a:ln>
                          <a:solidFill>
                            <a:schemeClr val="tx2"/>
                          </a:solidFill>
                          <a:effectLst/>
                          <a:latin typeface="Arial" charset="0"/>
                          <a:ea typeface="+mn-ea"/>
                          <a:cs typeface="+mn-cs"/>
                        </a:rPr>
                        <a:t>Organization (20%)</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Order of entries, coding technique, readability of entries, correctness of form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2400" b="0" i="0" u="none" strike="noStrike" cap="none" normalizeH="0" baseline="0" dirty="0" smtClean="0">
                          <a:ln>
                            <a:noFill/>
                          </a:ln>
                          <a:solidFill>
                            <a:schemeClr val="tx1"/>
                          </a:solidFill>
                          <a:effectLst/>
                          <a:latin typeface="Arial" charset="0"/>
                        </a:rPr>
                        <a:t>C. </a:t>
                      </a:r>
                      <a:r>
                        <a:rPr kumimoji="0" lang="en-US" sz="2400" b="1" i="0" u="none" strike="noStrike" kern="1200" cap="none" normalizeH="0" baseline="0" dirty="0" smtClean="0">
                          <a:ln>
                            <a:noFill/>
                          </a:ln>
                          <a:solidFill>
                            <a:schemeClr val="tx2"/>
                          </a:solidFill>
                          <a:effectLst/>
                          <a:latin typeface="Arial" charset="0"/>
                          <a:ea typeface="+mn-ea"/>
                          <a:cs typeface="+mn-cs"/>
                        </a:rPr>
                        <a:t>Content (30%)</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Statement of purpose, completeness of entries, diversity of selections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8107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2400" b="0" i="0" u="none" strike="noStrike" cap="none" normalizeH="0" baseline="0" dirty="0" smtClean="0">
                          <a:ln>
                            <a:noFill/>
                          </a:ln>
                          <a:solidFill>
                            <a:schemeClr val="tx1"/>
                          </a:solidFill>
                          <a:effectLst/>
                          <a:latin typeface="Arial" charset="0"/>
                        </a:rPr>
                        <a:t>D. </a:t>
                      </a:r>
                      <a:r>
                        <a:rPr kumimoji="0" lang="en-US" sz="2400" b="1" i="0" u="none" strike="noStrike" kern="1200" cap="none" normalizeH="0" baseline="0" dirty="0" smtClean="0">
                          <a:ln>
                            <a:noFill/>
                          </a:ln>
                          <a:solidFill>
                            <a:schemeClr val="tx2"/>
                          </a:solidFill>
                          <a:effectLst/>
                          <a:latin typeface="Arial" charset="0"/>
                          <a:ea typeface="+mn-ea"/>
                          <a:cs typeface="+mn-cs"/>
                        </a:rPr>
                        <a:t>Reflections (30%)</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Depth of understanding, application of ideas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450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2400" b="0" i="0" u="none" strike="noStrike" cap="none" normalizeH="0" baseline="0" dirty="0" smtClean="0">
                          <a:ln>
                            <a:noFill/>
                          </a:ln>
                          <a:solidFill>
                            <a:schemeClr val="tx1"/>
                          </a:solidFill>
                          <a:effectLst/>
                          <a:latin typeface="Arial" charset="0"/>
                        </a:rPr>
                        <a:t>Final Rating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5646" name="Text Box 56"/>
          <p:cNvSpPr txBox="1">
            <a:spLocks noChangeArrowheads="1"/>
          </p:cNvSpPr>
          <p:nvPr/>
        </p:nvSpPr>
        <p:spPr bwMode="auto">
          <a:xfrm>
            <a:off x="898525" y="646113"/>
            <a:ext cx="6584950" cy="641350"/>
          </a:xfrm>
          <a:prstGeom prst="rect">
            <a:avLst/>
          </a:prstGeom>
          <a:noFill/>
          <a:ln w="9525">
            <a:noFill/>
            <a:miter lim="800000"/>
            <a:headEnd/>
            <a:tailEnd/>
          </a:ln>
        </p:spPr>
        <p:txBody>
          <a:bodyPr wrap="none">
            <a:spAutoFit/>
          </a:bodyPr>
          <a:lstStyle/>
          <a:p>
            <a:r>
              <a:rPr lang="en-US"/>
              <a:t>	4 – Outstanding	    	3- Very Satisfactory	</a:t>
            </a:r>
          </a:p>
          <a:p>
            <a:r>
              <a:rPr lang="en-US"/>
              <a:t>	2 – Fair	   		1- Needs Improvement	</a:t>
            </a:r>
          </a:p>
        </p:txBody>
      </p:sp>
      <p:sp>
        <p:nvSpPr>
          <p:cNvPr id="25647" name="Text Box 78"/>
          <p:cNvSpPr txBox="1">
            <a:spLocks noChangeArrowheads="1"/>
          </p:cNvSpPr>
          <p:nvPr/>
        </p:nvSpPr>
        <p:spPr bwMode="auto">
          <a:xfrm>
            <a:off x="1092200" y="152400"/>
            <a:ext cx="6883400" cy="457200"/>
          </a:xfrm>
          <a:prstGeom prst="rect">
            <a:avLst/>
          </a:prstGeom>
          <a:noFill/>
          <a:ln w="9525">
            <a:noFill/>
            <a:miter lim="800000"/>
            <a:headEnd/>
            <a:tailEnd/>
          </a:ln>
        </p:spPr>
        <p:txBody>
          <a:bodyPr wrap="none">
            <a:spAutoFit/>
          </a:bodyPr>
          <a:lstStyle/>
          <a:p>
            <a:pPr algn="ctr"/>
            <a:r>
              <a:rPr lang="en-US" sz="2400" b="1" dirty="0">
                <a:solidFill>
                  <a:schemeClr val="tx2">
                    <a:lumMod val="20000"/>
                    <a:lumOff val="80000"/>
                  </a:schemeClr>
                </a:solidFill>
              </a:rPr>
              <a:t>Analytic Rubric for Student Teaching Portfolio</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48"/>
          <p:cNvSpPr>
            <a:spLocks noGrp="1" noChangeArrowheads="1"/>
          </p:cNvSpPr>
          <p:nvPr>
            <p:ph type="title"/>
          </p:nvPr>
        </p:nvSpPr>
        <p:spPr/>
        <p:txBody>
          <a:bodyPr/>
          <a:lstStyle/>
          <a:p>
            <a:pPr eaLnBrk="1" hangingPunct="1"/>
            <a:r>
              <a:rPr lang="en-US" sz="3200" smtClean="0">
                <a:latin typeface="Arial Black" pitchFamily="34" charset="0"/>
              </a:rPr>
              <a:t>Summary Sheet</a:t>
            </a:r>
          </a:p>
        </p:txBody>
      </p:sp>
      <p:graphicFrame>
        <p:nvGraphicFramePr>
          <p:cNvPr id="87119" name="Group 79"/>
          <p:cNvGraphicFramePr>
            <a:graphicFrameLocks noGrp="1"/>
          </p:cNvGraphicFramePr>
          <p:nvPr>
            <p:ph idx="1"/>
          </p:nvPr>
        </p:nvGraphicFramePr>
        <p:xfrm>
          <a:off x="914400" y="1600200"/>
          <a:ext cx="7620000" cy="5126736"/>
        </p:xfrm>
        <a:graphic>
          <a:graphicData uri="http://schemas.openxmlformats.org/drawingml/2006/table">
            <a:tbl>
              <a:tblPr/>
              <a:tblGrid>
                <a:gridCol w="3886200"/>
                <a:gridCol w="990600"/>
                <a:gridCol w="1676400"/>
                <a:gridCol w="1066800"/>
              </a:tblGrid>
              <a:tr h="423863">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2400" b="1" i="0" u="none" strike="noStrike" cap="none" normalizeH="0" baseline="0" dirty="0" smtClean="0">
                          <a:ln>
                            <a:noFill/>
                          </a:ln>
                          <a:solidFill>
                            <a:schemeClr val="tx1"/>
                          </a:solidFill>
                          <a:effectLst/>
                          <a:latin typeface="Arial" charset="0"/>
                        </a:rPr>
                        <a:t>Criteria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Arial" charset="0"/>
                        </a:rPr>
                        <a:t>Self</a:t>
                      </a:r>
                    </a:p>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Arial"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Arial" charset="0"/>
                        </a:rPr>
                        <a:t>Average of Peers (30%)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Arial" charset="0"/>
                        </a:rPr>
                        <a:t>Mentor</a:t>
                      </a:r>
                    </a:p>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800" b="1" i="0" u="none" strike="noStrike" cap="none" normalizeH="0" baseline="0" dirty="0" smtClean="0">
                          <a:ln>
                            <a:noFill/>
                          </a:ln>
                          <a:solidFill>
                            <a:schemeClr val="tx1"/>
                          </a:solidFill>
                          <a:effectLst/>
                          <a:latin typeface="Arial" charset="0"/>
                        </a:rPr>
                        <a:t>(50%)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4063">
                <a:tc>
                  <a:txBody>
                    <a:bodyPr/>
                    <a:lstStyle/>
                    <a:p>
                      <a:pPr marL="457200" marR="0" lvl="0" indent="-457200" algn="l" defTabSz="914400" rtl="0" eaLnBrk="1" fontAlgn="base" latinLnBrk="0" hangingPunct="1">
                        <a:lnSpc>
                          <a:spcPct val="100000"/>
                        </a:lnSpc>
                        <a:spcBef>
                          <a:spcPct val="20000"/>
                        </a:spcBef>
                        <a:spcAft>
                          <a:spcPct val="0"/>
                        </a:spcAft>
                        <a:buClr>
                          <a:schemeClr val="tx1"/>
                        </a:buClr>
                        <a:buSzPct val="90000"/>
                        <a:buFont typeface="Wingdings" pitchFamily="2" charset="2"/>
                        <a:buAutoNum type="alphaUcPeriod"/>
                        <a:tabLst/>
                      </a:pPr>
                      <a:r>
                        <a:rPr kumimoji="0" lang="en-US" sz="2400" b="1" i="0" u="none" strike="noStrike" kern="1200" cap="none" normalizeH="0" baseline="0" dirty="0" smtClean="0">
                          <a:ln>
                            <a:noFill/>
                          </a:ln>
                          <a:solidFill>
                            <a:schemeClr val="tx2"/>
                          </a:solidFill>
                          <a:effectLst/>
                          <a:latin typeface="Arial" charset="0"/>
                          <a:ea typeface="+mn-ea"/>
                          <a:cs typeface="+mn-cs"/>
                        </a:rPr>
                        <a:t>Visual Appeal (20%)</a:t>
                      </a:r>
                    </a:p>
                    <a:p>
                      <a:pPr marL="457200" marR="0" lvl="0" indent="-45720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Cover, Lay-out, Tone/Mood, Creativity, Resourcefulness, Neatness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2400" b="0" i="0" u="none" strike="noStrike" cap="none" normalizeH="0" baseline="0" dirty="0" smtClean="0">
                          <a:ln>
                            <a:noFill/>
                          </a:ln>
                          <a:solidFill>
                            <a:schemeClr val="tx1"/>
                          </a:solidFill>
                          <a:effectLst/>
                          <a:latin typeface="Arial" charset="0"/>
                        </a:rPr>
                        <a:t>B</a:t>
                      </a:r>
                      <a:r>
                        <a:rPr kumimoji="0" lang="en-US" sz="2400" b="1" i="0" u="none" strike="noStrike" kern="1200" cap="none" normalizeH="0" baseline="0" dirty="0" smtClean="0">
                          <a:ln>
                            <a:noFill/>
                          </a:ln>
                          <a:solidFill>
                            <a:schemeClr val="tx2"/>
                          </a:solidFill>
                          <a:effectLst/>
                          <a:latin typeface="Arial" charset="0"/>
                          <a:ea typeface="+mn-ea"/>
                          <a:cs typeface="+mn-cs"/>
                        </a:rPr>
                        <a:t>. Organization (20%)</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Order of entries, coding technique, readability of entries, correctness of form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2400" b="0" i="0" u="none" strike="noStrike" cap="none" normalizeH="0" baseline="0" dirty="0" smtClean="0">
                          <a:ln>
                            <a:noFill/>
                          </a:ln>
                          <a:solidFill>
                            <a:schemeClr val="tx1"/>
                          </a:solidFill>
                          <a:effectLst/>
                          <a:latin typeface="Arial" charset="0"/>
                        </a:rPr>
                        <a:t>C. </a:t>
                      </a:r>
                      <a:r>
                        <a:rPr kumimoji="0" lang="en-US" sz="2400" b="1" i="0" u="none" strike="noStrike" kern="1200" cap="none" normalizeH="0" baseline="0" dirty="0" smtClean="0">
                          <a:ln>
                            <a:noFill/>
                          </a:ln>
                          <a:solidFill>
                            <a:schemeClr val="tx2"/>
                          </a:solidFill>
                          <a:effectLst/>
                          <a:latin typeface="Arial" charset="0"/>
                          <a:ea typeface="+mn-ea"/>
                          <a:cs typeface="+mn-cs"/>
                        </a:rPr>
                        <a:t>Content (30%)</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Statement of purpose, completeness of entries, diversity of selections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20750">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2400" b="0" i="0" u="none" strike="noStrike" cap="none" normalizeH="0" baseline="0" dirty="0" smtClean="0">
                          <a:ln>
                            <a:noFill/>
                          </a:ln>
                          <a:solidFill>
                            <a:schemeClr val="tx1"/>
                          </a:solidFill>
                          <a:effectLst/>
                          <a:latin typeface="Arial" charset="0"/>
                        </a:rPr>
                        <a:t>D. </a:t>
                      </a:r>
                      <a:r>
                        <a:rPr kumimoji="0" lang="en-US" sz="2400" b="1" i="0" u="none" strike="noStrike" kern="1200" cap="none" normalizeH="0" baseline="0" dirty="0" smtClean="0">
                          <a:ln>
                            <a:noFill/>
                          </a:ln>
                          <a:solidFill>
                            <a:schemeClr val="tx2"/>
                          </a:solidFill>
                          <a:effectLst/>
                          <a:latin typeface="Arial" charset="0"/>
                          <a:ea typeface="+mn-ea"/>
                          <a:cs typeface="+mn-cs"/>
                        </a:rPr>
                        <a:t>Reflections (30%)</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1600" b="0" i="0" u="none" strike="noStrike" cap="none" normalizeH="0" baseline="0" dirty="0" smtClean="0">
                          <a:ln>
                            <a:noFill/>
                          </a:ln>
                          <a:solidFill>
                            <a:schemeClr val="tx1"/>
                          </a:solidFill>
                          <a:effectLst/>
                          <a:latin typeface="Arial" charset="0"/>
                        </a:rPr>
                        <a:t>Depth of understanding, extent of reflections, application of ideas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227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2400" b="0" i="0" u="none" strike="noStrike" cap="none" normalizeH="0" baseline="0" smtClean="0">
                          <a:ln>
                            <a:noFill/>
                          </a:ln>
                          <a:solidFill>
                            <a:schemeClr val="tx1"/>
                          </a:solidFill>
                          <a:effectLst/>
                          <a:latin typeface="Arial" charset="0"/>
                        </a:rPr>
                        <a:t>Final Rating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4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26664" name="Picture 6" descr="THINK"/>
          <p:cNvPicPr>
            <a:picLocks noChangeAspect="1" noChangeArrowheads="1"/>
          </p:cNvPicPr>
          <p:nvPr/>
        </p:nvPicPr>
        <p:blipFill>
          <a:blip r:embed="rId3" cstate="print"/>
          <a:srcRect/>
          <a:stretch>
            <a:fillRect/>
          </a:stretch>
        </p:blipFill>
        <p:spPr bwMode="auto">
          <a:xfrm>
            <a:off x="4876800" y="152400"/>
            <a:ext cx="1698625" cy="121920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Components of the Grade</a:t>
            </a:r>
            <a:endParaRPr lang="en-US" dirty="0"/>
          </a:p>
        </p:txBody>
      </p:sp>
      <p:sp>
        <p:nvSpPr>
          <p:cNvPr id="3" name="Content Placeholder 2"/>
          <p:cNvSpPr>
            <a:spLocks noGrp="1"/>
          </p:cNvSpPr>
          <p:nvPr>
            <p:ph idx="1"/>
          </p:nvPr>
        </p:nvSpPr>
        <p:spPr>
          <a:xfrm>
            <a:off x="1219199" y="2362199"/>
            <a:ext cx="7318375" cy="3694113"/>
          </a:xfrm>
        </p:spPr>
        <p:txBody>
          <a:bodyPr/>
          <a:lstStyle/>
          <a:p>
            <a:r>
              <a:rPr lang="en-US" dirty="0" smtClean="0">
                <a:solidFill>
                  <a:schemeClr val="tx1"/>
                </a:solidFill>
                <a:latin typeface="+mn-lt"/>
                <a:ea typeface="+mn-ea"/>
                <a:cs typeface="+mn-cs"/>
              </a:rPr>
              <a:t>Portfolio (40%)</a:t>
            </a:r>
          </a:p>
          <a:p>
            <a:r>
              <a:rPr lang="en-US" dirty="0" smtClean="0">
                <a:solidFill>
                  <a:schemeClr val="tx1"/>
                </a:solidFill>
                <a:latin typeface="+mn-lt"/>
                <a:ea typeface="+mn-ea"/>
                <a:cs typeface="+mn-cs"/>
              </a:rPr>
              <a:t>Demonstration  teaching (40%)</a:t>
            </a:r>
          </a:p>
          <a:p>
            <a:r>
              <a:rPr lang="en-US" dirty="0" smtClean="0">
                <a:solidFill>
                  <a:schemeClr val="tx1"/>
                </a:solidFill>
                <a:latin typeface="+mn-lt"/>
                <a:ea typeface="+mn-ea"/>
                <a:cs typeface="+mn-cs"/>
              </a:rPr>
              <a:t>Oral report (10%)</a:t>
            </a:r>
          </a:p>
          <a:p>
            <a:r>
              <a:rPr lang="en-US" dirty="0" smtClean="0">
                <a:solidFill>
                  <a:schemeClr val="tx1"/>
                </a:solidFill>
                <a:latin typeface="+mn-lt"/>
                <a:ea typeface="+mn-ea"/>
                <a:cs typeface="+mn-cs"/>
              </a:rPr>
              <a:t>Participation (10%)</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286000"/>
            <a:ext cx="8208962" cy="4114800"/>
          </a:xfrm>
        </p:spPr>
        <p:txBody>
          <a:bodyPr/>
          <a:lstStyle/>
          <a:p>
            <a:r>
              <a:rPr lang="en-US" dirty="0" smtClean="0"/>
              <a:t>Then we draw up the ‘syllabus’ or the relevant experiences and instruction that the students need to have in order to reach the desired outputs.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Activities That We Do</a:t>
            </a:r>
            <a:endParaRPr lang="en-US" dirty="0"/>
          </a:p>
        </p:txBody>
      </p:sp>
      <p:sp>
        <p:nvSpPr>
          <p:cNvPr id="3" name="Content Placeholder 2"/>
          <p:cNvSpPr>
            <a:spLocks noGrp="1"/>
          </p:cNvSpPr>
          <p:nvPr>
            <p:ph idx="1"/>
          </p:nvPr>
        </p:nvSpPr>
        <p:spPr>
          <a:xfrm>
            <a:off x="1523999" y="1941513"/>
            <a:ext cx="7013575" cy="4114800"/>
          </a:xfrm>
        </p:spPr>
        <p:txBody>
          <a:bodyPr/>
          <a:lstStyle/>
          <a:p>
            <a:r>
              <a:rPr lang="en-US" dirty="0" smtClean="0"/>
              <a:t>Debate and reflect on issues</a:t>
            </a:r>
          </a:p>
          <a:p>
            <a:r>
              <a:rPr lang="en-US" dirty="0" smtClean="0"/>
              <a:t>Analyze the BEC document</a:t>
            </a:r>
          </a:p>
          <a:p>
            <a:r>
              <a:rPr lang="en-US" dirty="0" smtClean="0"/>
              <a:t>Critique Films</a:t>
            </a:r>
          </a:p>
          <a:p>
            <a:r>
              <a:rPr lang="en-US" dirty="0" smtClean="0"/>
              <a:t>Conduct Group Discussions</a:t>
            </a:r>
          </a:p>
          <a:p>
            <a:r>
              <a:rPr lang="en-US" dirty="0" smtClean="0"/>
              <a:t>React to journal articles</a:t>
            </a:r>
          </a:p>
          <a:p>
            <a:r>
              <a:rPr lang="en-US" dirty="0" smtClean="0"/>
              <a:t>Discuss and demonstrate different strategies</a:t>
            </a:r>
          </a:p>
          <a:p>
            <a:r>
              <a:rPr lang="en-US" dirty="0" smtClean="0"/>
              <a:t>Perform Micro-teaching</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Stages of the Backward Design</a:t>
            </a:r>
            <a:endParaRPr lang="en-US" dirty="0"/>
          </a:p>
        </p:txBody>
      </p:sp>
      <p:graphicFrame>
        <p:nvGraphicFramePr>
          <p:cNvPr id="4" name="Diagram 3"/>
          <p:cNvGraphicFramePr/>
          <p:nvPr/>
        </p:nvGraphicFramePr>
        <p:xfrm>
          <a:off x="381000" y="2286000"/>
          <a:ext cx="82296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419600" y="0"/>
            <a:ext cx="4724400" cy="6858000"/>
          </a:xfrm>
          <a:solidFill>
            <a:schemeClr val="tx2">
              <a:lumMod val="40000"/>
              <a:lumOff val="60000"/>
            </a:schemeClr>
          </a:solidFill>
        </p:spPr>
        <p:txBody>
          <a:bodyPr/>
          <a:lstStyle/>
          <a:p>
            <a:pPr>
              <a:spcBef>
                <a:spcPts val="0"/>
              </a:spcBef>
              <a:buNone/>
            </a:pPr>
            <a:r>
              <a:rPr lang="en-US" dirty="0" smtClean="0"/>
              <a:t> </a:t>
            </a:r>
          </a:p>
          <a:p>
            <a:pPr>
              <a:spcBef>
                <a:spcPts val="0"/>
              </a:spcBef>
              <a:buNone/>
            </a:pPr>
            <a:r>
              <a:rPr lang="en-US" dirty="0" smtClean="0"/>
              <a:t> </a:t>
            </a:r>
            <a:r>
              <a:rPr lang="en-US" sz="2400" dirty="0" smtClean="0">
                <a:solidFill>
                  <a:schemeClr val="bg2"/>
                </a:solidFill>
                <a:latin typeface="Aharoni" pitchFamily="2" charset="-79"/>
                <a:cs typeface="Aharoni" pitchFamily="2" charset="-79"/>
              </a:rPr>
              <a:t>“Would you tell me please which way I ought to go from here?”</a:t>
            </a:r>
          </a:p>
          <a:p>
            <a:pPr>
              <a:spcBef>
                <a:spcPts val="0"/>
              </a:spcBef>
              <a:buNone/>
            </a:pPr>
            <a:endParaRPr lang="en-US" sz="2400" dirty="0" smtClean="0">
              <a:solidFill>
                <a:schemeClr val="bg2"/>
              </a:solidFill>
              <a:latin typeface="Aharoni" pitchFamily="2" charset="-79"/>
              <a:cs typeface="Aharoni" pitchFamily="2" charset="-79"/>
            </a:endParaRPr>
          </a:p>
          <a:p>
            <a:pPr>
              <a:spcBef>
                <a:spcPts val="0"/>
              </a:spcBef>
              <a:buNone/>
            </a:pPr>
            <a:r>
              <a:rPr lang="en-US" sz="2400" dirty="0" smtClean="0">
                <a:solidFill>
                  <a:schemeClr val="bg2"/>
                </a:solidFill>
                <a:latin typeface="Aharoni" pitchFamily="2" charset="-79"/>
                <a:cs typeface="Aharoni" pitchFamily="2" charset="-79"/>
              </a:rPr>
              <a:t>“That depends a good deal on where you want to get to,” said the Cat.</a:t>
            </a:r>
          </a:p>
          <a:p>
            <a:pPr>
              <a:spcBef>
                <a:spcPts val="0"/>
              </a:spcBef>
              <a:buNone/>
            </a:pPr>
            <a:endParaRPr lang="en-US" sz="2400" dirty="0" smtClean="0">
              <a:solidFill>
                <a:schemeClr val="bg2"/>
              </a:solidFill>
              <a:latin typeface="Aharoni" pitchFamily="2" charset="-79"/>
              <a:cs typeface="Aharoni" pitchFamily="2" charset="-79"/>
            </a:endParaRPr>
          </a:p>
          <a:p>
            <a:pPr>
              <a:spcBef>
                <a:spcPts val="0"/>
              </a:spcBef>
              <a:buNone/>
            </a:pPr>
            <a:r>
              <a:rPr lang="en-US" sz="2400" dirty="0" smtClean="0">
                <a:solidFill>
                  <a:schemeClr val="bg2"/>
                </a:solidFill>
                <a:latin typeface="Aharoni" pitchFamily="2" charset="-79"/>
                <a:cs typeface="Aharoni" pitchFamily="2" charset="-79"/>
              </a:rPr>
              <a:t>“I don’t much care where…” said Alice.</a:t>
            </a:r>
          </a:p>
          <a:p>
            <a:pPr>
              <a:spcBef>
                <a:spcPts val="0"/>
              </a:spcBef>
              <a:buNone/>
            </a:pPr>
            <a:endParaRPr lang="en-US" sz="2400" dirty="0" smtClean="0">
              <a:solidFill>
                <a:schemeClr val="bg2"/>
              </a:solidFill>
              <a:latin typeface="Aharoni" pitchFamily="2" charset="-79"/>
              <a:cs typeface="Aharoni" pitchFamily="2" charset="-79"/>
            </a:endParaRPr>
          </a:p>
          <a:p>
            <a:pPr>
              <a:spcBef>
                <a:spcPts val="0"/>
              </a:spcBef>
              <a:buNone/>
            </a:pPr>
            <a:r>
              <a:rPr lang="en-US" sz="2400" dirty="0" smtClean="0">
                <a:solidFill>
                  <a:schemeClr val="bg2"/>
                </a:solidFill>
                <a:latin typeface="Aharoni" pitchFamily="2" charset="-79"/>
                <a:cs typeface="Aharoni" pitchFamily="2" charset="-79"/>
              </a:rPr>
              <a:t>“Then it doesn’t matter which way you go,’ said the Cat.</a:t>
            </a:r>
          </a:p>
        </p:txBody>
      </p:sp>
      <p:pic>
        <p:nvPicPr>
          <p:cNvPr id="100358" name="Picture 6" descr="Alice in Wonderland by mandgu."/>
          <p:cNvPicPr>
            <a:picLocks noChangeAspect="1" noChangeArrowheads="1"/>
          </p:cNvPicPr>
          <p:nvPr/>
        </p:nvPicPr>
        <p:blipFill>
          <a:blip r:embed="rId3" cstate="print"/>
          <a:srcRect/>
          <a:stretch>
            <a:fillRect/>
          </a:stretch>
        </p:blipFill>
        <p:spPr bwMode="auto">
          <a:xfrm>
            <a:off x="0" y="0"/>
            <a:ext cx="4419600" cy="685800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in Progress..</a:t>
            </a:r>
            <a:endParaRPr lang="en-US" dirty="0"/>
          </a:p>
        </p:txBody>
      </p:sp>
      <p:sp>
        <p:nvSpPr>
          <p:cNvPr id="3" name="Content Placeholder 2"/>
          <p:cNvSpPr>
            <a:spLocks noGrp="1"/>
          </p:cNvSpPr>
          <p:nvPr>
            <p:ph idx="1"/>
          </p:nvPr>
        </p:nvSpPr>
        <p:spPr>
          <a:xfrm>
            <a:off x="990599" y="1941513"/>
            <a:ext cx="7546975" cy="4114800"/>
          </a:xfrm>
        </p:spPr>
        <p:txBody>
          <a:bodyPr/>
          <a:lstStyle/>
          <a:p>
            <a:endParaRPr lang="en-US" dirty="0" smtClean="0"/>
          </a:p>
          <a:p>
            <a:r>
              <a:rPr lang="en-US" sz="4000" dirty="0" smtClean="0"/>
              <a:t>Development of Math 1 and 2 Syllabi</a:t>
            </a:r>
          </a:p>
          <a:p>
            <a:endParaRPr lang="en-US" sz="4000" dirty="0" smtClean="0"/>
          </a:p>
          <a:p>
            <a:r>
              <a:rPr lang="en-US" sz="4000" dirty="0" smtClean="0"/>
              <a:t>Use of </a:t>
            </a:r>
            <a:r>
              <a:rPr lang="en-US" sz="4000" dirty="0" err="1" smtClean="0"/>
              <a:t>UbD</a:t>
            </a:r>
            <a:r>
              <a:rPr lang="en-US" sz="4000" dirty="0" smtClean="0"/>
              <a:t> in the design </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37588" cy="1200329"/>
          </a:xfrm>
        </p:spPr>
        <p:txBody>
          <a:bodyPr/>
          <a:lstStyle/>
          <a:p>
            <a:r>
              <a:rPr lang="en-US" sz="3600" dirty="0" smtClean="0"/>
              <a:t>Mathematics Unit on Measures of Central Tendency (Wiggins and </a:t>
            </a:r>
            <a:r>
              <a:rPr lang="en-US" sz="3600" dirty="0" err="1" smtClean="0"/>
              <a:t>McTighe</a:t>
            </a:r>
            <a:r>
              <a:rPr lang="en-US" sz="3600" dirty="0" smtClean="0"/>
              <a:t>, 2005)</a:t>
            </a:r>
            <a:endParaRPr lang="en-US" sz="3600" dirty="0"/>
          </a:p>
        </p:txBody>
      </p:sp>
      <p:sp>
        <p:nvSpPr>
          <p:cNvPr id="3" name="Content Placeholder 2"/>
          <p:cNvSpPr>
            <a:spLocks noGrp="1"/>
          </p:cNvSpPr>
          <p:nvPr>
            <p:ph idx="1"/>
          </p:nvPr>
        </p:nvSpPr>
        <p:spPr>
          <a:xfrm>
            <a:off x="533400" y="2590800"/>
            <a:ext cx="7467600" cy="2133600"/>
          </a:xfrm>
        </p:spPr>
        <p:txBody>
          <a:bodyPr/>
          <a:lstStyle/>
          <a:p>
            <a:pPr>
              <a:buNone/>
            </a:pPr>
            <a:r>
              <a:rPr lang="en-US" dirty="0" smtClean="0"/>
              <a:t>Essential Question: </a:t>
            </a:r>
          </a:p>
          <a:p>
            <a:pPr>
              <a:buNone/>
            </a:pPr>
            <a:endParaRPr lang="en-US" dirty="0" smtClean="0"/>
          </a:p>
          <a:p>
            <a:pPr>
              <a:buNone/>
            </a:pPr>
            <a:r>
              <a:rPr lang="en-US" b="1" dirty="0" smtClean="0"/>
              <a:t>What is fair – and how can mathematics answer the question? </a:t>
            </a:r>
          </a:p>
          <a:p>
            <a:pPr>
              <a:buNone/>
            </a:pPr>
            <a:endParaRPr lang="en-US" dirty="0" smtClean="0"/>
          </a:p>
          <a:p>
            <a:pPr marL="514350" indent="-514350">
              <a:buAutoNum type="arabicPeriod"/>
            </a:pPr>
            <a:endParaRPr lang="en-US" dirty="0" smtClean="0"/>
          </a:p>
          <a:p>
            <a:pPr marL="514350" indent="-514350">
              <a:buAutoNum type="arabicPeriod"/>
            </a:pPr>
            <a:endParaRPr lang="en-US" dirty="0" smtClean="0"/>
          </a:p>
          <a:p>
            <a:pPr marL="514350" indent="-514350">
              <a:buAutoNum type="arabicPeriod"/>
            </a:pPr>
            <a:endParaRPr lang="en-US" dirty="0"/>
          </a:p>
        </p:txBody>
      </p:sp>
      <p:sp>
        <p:nvSpPr>
          <p:cNvPr id="4" name="Content Placeholder 2"/>
          <p:cNvSpPr txBox="1">
            <a:spLocks/>
          </p:cNvSpPr>
          <p:nvPr/>
        </p:nvSpPr>
        <p:spPr bwMode="auto">
          <a:xfrm>
            <a:off x="381000" y="3810000"/>
            <a:ext cx="5257799" cy="23241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rgbClr val="CCFF33"/>
              </a:buClr>
              <a:buSzPct val="70000"/>
              <a:buFont typeface="Wingdings" pitchFamily="2" charset="2"/>
              <a:buNone/>
              <a:tabLst/>
              <a:defRPr/>
            </a:pPr>
            <a:endParaRPr kumimoji="0" lang="en-US" sz="3200" b="0" i="0" u="none" strike="noStrike" kern="0" cap="none" spc="0" normalizeH="0" baseline="0" noProof="0" dirty="0" smtClean="0">
              <a:ln>
                <a:noFill/>
              </a:ln>
              <a:solidFill>
                <a:schemeClr val="tx1"/>
              </a:solidFill>
              <a:effectLst/>
              <a:uLnTx/>
              <a:uFillTx/>
              <a:latin typeface="+mn-lt"/>
              <a:ea typeface="+mn-ea"/>
              <a:cs typeface="+mn-cs"/>
            </a:endParaRPr>
          </a:p>
          <a:p>
            <a:pPr marL="514350" marR="0" lvl="0" indent="-514350" algn="l" defTabSz="914400" rtl="0" eaLnBrk="0" fontAlgn="base" latinLnBrk="0" hangingPunct="0">
              <a:lnSpc>
                <a:spcPct val="100000"/>
              </a:lnSpc>
              <a:spcBef>
                <a:spcPct val="20000"/>
              </a:spcBef>
              <a:spcAft>
                <a:spcPct val="0"/>
              </a:spcAft>
              <a:buClr>
                <a:srgbClr val="CCFF33"/>
              </a:buClr>
              <a:buSzPct val="70000"/>
              <a:buFont typeface="Wingdings" pitchFamily="2" charset="2"/>
              <a:buAutoNum type="arabicPeriod"/>
              <a:tabLst/>
              <a:defRPr/>
            </a:pPr>
            <a:endParaRPr kumimoji="0" lang="en-US" sz="3200" b="0" i="0" u="none" strike="noStrike" kern="0" cap="none" spc="0" normalizeH="0" baseline="0" noProof="0" dirty="0" smtClean="0">
              <a:ln>
                <a:noFill/>
              </a:ln>
              <a:solidFill>
                <a:schemeClr val="tx1"/>
              </a:solidFill>
              <a:effectLst/>
              <a:uLnTx/>
              <a:uFillTx/>
              <a:latin typeface="+mn-lt"/>
              <a:ea typeface="+mn-ea"/>
              <a:cs typeface="+mn-cs"/>
            </a:endParaRPr>
          </a:p>
          <a:p>
            <a:pPr marL="514350" marR="0" lvl="0" indent="-514350" algn="l" defTabSz="914400" rtl="0" eaLnBrk="0" fontAlgn="base" latinLnBrk="0" hangingPunct="0">
              <a:lnSpc>
                <a:spcPct val="100000"/>
              </a:lnSpc>
              <a:spcBef>
                <a:spcPct val="20000"/>
              </a:spcBef>
              <a:spcAft>
                <a:spcPct val="0"/>
              </a:spcAft>
              <a:buClr>
                <a:srgbClr val="CCFF33"/>
              </a:buClr>
              <a:buSzPct val="70000"/>
              <a:buFont typeface="Wingdings" pitchFamily="2" charset="2"/>
              <a:buAutoNum type="arabicPeriod"/>
              <a:tabLst/>
              <a:defRPr/>
            </a:pPr>
            <a:endParaRPr kumimoji="0" lang="en-US" sz="3200" b="0" i="0" u="none" strike="noStrike" kern="0" cap="none" spc="0" normalizeH="0" baseline="0" noProof="0" dirty="0" smtClean="0">
              <a:ln>
                <a:noFill/>
              </a:ln>
              <a:solidFill>
                <a:schemeClr val="tx1"/>
              </a:solidFill>
              <a:effectLst/>
              <a:uLnTx/>
              <a:uFillTx/>
              <a:latin typeface="+mn-lt"/>
              <a:ea typeface="+mn-ea"/>
              <a:cs typeface="+mn-cs"/>
            </a:endParaRPr>
          </a:p>
          <a:p>
            <a:pPr marL="514350" marR="0" lvl="0" indent="-514350" algn="l" defTabSz="914400" rtl="0" eaLnBrk="0" fontAlgn="base" latinLnBrk="0" hangingPunct="0">
              <a:lnSpc>
                <a:spcPct val="100000"/>
              </a:lnSpc>
              <a:spcBef>
                <a:spcPct val="20000"/>
              </a:spcBef>
              <a:spcAft>
                <a:spcPct val="0"/>
              </a:spcAft>
              <a:buClr>
                <a:srgbClr val="CCFF33"/>
              </a:buClr>
              <a:buSzPct val="70000"/>
              <a:buFont typeface="Wingdings" pitchFamily="2" charset="2"/>
              <a:buAutoNum type="arabicPeriod"/>
              <a:tabLst/>
              <a:defRPr/>
            </a:pP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1066800"/>
          <a:ext cx="8686800" cy="5486399"/>
        </p:xfrm>
        <a:graphic>
          <a:graphicData uri="http://schemas.openxmlformats.org/drawingml/2006/table">
            <a:tbl>
              <a:tblPr firstRow="1" bandRow="1">
                <a:tableStyleId>{5C22544A-7EE6-4342-B048-85BDC9FD1C3A}</a:tableStyleId>
              </a:tblPr>
              <a:tblGrid>
                <a:gridCol w="4343400"/>
                <a:gridCol w="4343400"/>
              </a:tblGrid>
              <a:tr h="548639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3600" kern="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3600" kern="0" dirty="0" smtClean="0"/>
                        <a:t>1.</a:t>
                      </a:r>
                      <a:r>
                        <a:rPr lang="en-US" sz="3600" kern="0" baseline="0" dirty="0" smtClean="0"/>
                        <a:t> </a:t>
                      </a:r>
                      <a:r>
                        <a:rPr lang="en-US" sz="3600" kern="0" dirty="0" smtClean="0"/>
                        <a:t>Introduce and discuss the essential question: What is “fair” and what is “unfair”?  (M)</a:t>
                      </a:r>
                    </a:p>
                    <a:p>
                      <a:endParaRPr lang="en-US" sz="2800" dirty="0"/>
                    </a:p>
                  </a:txBody>
                  <a:tcPr>
                    <a:solidFill>
                      <a:schemeClr val="bg1">
                        <a:lumMod val="75000"/>
                      </a:schemeClr>
                    </a:solidFill>
                  </a:tcPr>
                </a:tc>
                <a:tc>
                  <a:txBody>
                    <a:bodyPr/>
                    <a:lstStyle/>
                    <a:p>
                      <a:endParaRPr lang="en-US" dirty="0" smtClean="0"/>
                    </a:p>
                    <a:p>
                      <a:endParaRPr lang="en-US" dirty="0" smtClean="0"/>
                    </a:p>
                    <a:p>
                      <a:r>
                        <a:rPr lang="en-US" sz="2800" dirty="0" smtClean="0">
                          <a:solidFill>
                            <a:schemeClr val="tx2"/>
                          </a:solidFill>
                        </a:rPr>
                        <a:t>Very good, trigger question.</a:t>
                      </a:r>
                    </a:p>
                    <a:p>
                      <a:endParaRPr lang="en-US" sz="2800" dirty="0" smtClean="0">
                        <a:solidFill>
                          <a:schemeClr val="tx2"/>
                        </a:solidFill>
                      </a:endParaRPr>
                    </a:p>
                    <a:p>
                      <a:endParaRPr lang="en-US" sz="2800" dirty="0" smtClean="0">
                        <a:solidFill>
                          <a:schemeClr val="tx2"/>
                        </a:solidFill>
                      </a:endParaRPr>
                    </a:p>
                    <a:p>
                      <a:r>
                        <a:rPr lang="en-US" sz="2800" dirty="0" smtClean="0">
                          <a:solidFill>
                            <a:schemeClr val="tx2"/>
                          </a:solidFill>
                        </a:rPr>
                        <a:t>Students have very strong opinions</a:t>
                      </a:r>
                      <a:r>
                        <a:rPr lang="en-US" sz="2800" baseline="0" dirty="0" smtClean="0">
                          <a:solidFill>
                            <a:schemeClr val="tx2"/>
                          </a:solidFill>
                        </a:rPr>
                        <a:t> about the words “fair” and “unfair”.</a:t>
                      </a:r>
                      <a:endParaRPr lang="en-US" sz="2800" dirty="0" smtClean="0">
                        <a:solidFill>
                          <a:schemeClr val="tx2"/>
                        </a:solidFill>
                      </a:endParaRPr>
                    </a:p>
                    <a:p>
                      <a:endParaRPr lang="en-US" sz="2800" dirty="0">
                        <a:solidFill>
                          <a:schemeClr val="tx2"/>
                        </a:solidFill>
                      </a:endParaRPr>
                    </a:p>
                  </a:txBody>
                  <a:tcPr>
                    <a:solidFill>
                      <a:schemeClr val="bg1">
                        <a:lumMod val="75000"/>
                      </a:schemeClr>
                    </a:solidFill>
                  </a:tcPr>
                </a:tc>
              </a:tr>
            </a:tbl>
          </a:graphicData>
        </a:graphic>
      </p:graphicFrame>
      <p:sp>
        <p:nvSpPr>
          <p:cNvPr id="3" name="Rectangle 2"/>
          <p:cNvSpPr/>
          <p:nvPr/>
        </p:nvSpPr>
        <p:spPr>
          <a:xfrm>
            <a:off x="2286000" y="2967335"/>
            <a:ext cx="4572000" cy="369332"/>
          </a:xfrm>
          <a:prstGeom prst="rect">
            <a:avLst/>
          </a:prstGeom>
        </p:spPr>
        <p:txBody>
          <a:bodyPr>
            <a:spAutoFit/>
          </a:bodyPr>
          <a:lstStyle/>
          <a:p>
            <a:pPr marL="514350" lvl="0" indent="-514350" eaLnBrk="0" hangingPunct="0">
              <a:spcBef>
                <a:spcPct val="20000"/>
              </a:spcBef>
              <a:buClr>
                <a:srgbClr val="CCFF33"/>
              </a:buClr>
              <a:buSzPct val="70000"/>
              <a:buFont typeface="Wingdings" pitchFamily="2" charset="2"/>
              <a:buAutoNum type="arabicPeriod"/>
              <a:defRPr/>
            </a:pPr>
            <a:endParaRPr lang="en-US" kern="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1066800"/>
          <a:ext cx="8686800" cy="5486399"/>
        </p:xfrm>
        <a:graphic>
          <a:graphicData uri="http://schemas.openxmlformats.org/drawingml/2006/table">
            <a:tbl>
              <a:tblPr firstRow="1" bandRow="1">
                <a:tableStyleId>{5C22544A-7EE6-4342-B048-85BDC9FD1C3A}</a:tableStyleId>
              </a:tblPr>
              <a:tblGrid>
                <a:gridCol w="4343400"/>
                <a:gridCol w="4343400"/>
              </a:tblGrid>
              <a:tr h="5486399">
                <a:tc>
                  <a:txBody>
                    <a:bodyPr/>
                    <a:lstStyle/>
                    <a:p>
                      <a:endParaRPr lang="en-US" sz="2800" dirty="0" smtClean="0"/>
                    </a:p>
                    <a:p>
                      <a:r>
                        <a:rPr lang="en-US" sz="2800" dirty="0" smtClean="0"/>
                        <a:t>2.  Introduce the 7</a:t>
                      </a:r>
                      <a:r>
                        <a:rPr lang="en-US" sz="2800" baseline="30000" dirty="0" smtClean="0"/>
                        <a:t>th</a:t>
                      </a:r>
                      <a:r>
                        <a:rPr lang="en-US" sz="2800" dirty="0" smtClean="0"/>
                        <a:t> Grade race problem. Which</a:t>
                      </a:r>
                      <a:r>
                        <a:rPr lang="en-US" sz="2800" baseline="0" dirty="0" smtClean="0"/>
                        <a:t> 7</a:t>
                      </a:r>
                      <a:r>
                        <a:rPr lang="en-US" sz="2800" baseline="30000" dirty="0" smtClean="0"/>
                        <a:t>th</a:t>
                      </a:r>
                      <a:r>
                        <a:rPr lang="en-US" sz="2800" baseline="0" dirty="0" smtClean="0"/>
                        <a:t> Grade class section won the race? What is a fair way to decide? Small-group inquiry, followed by class discussion of answers. (M)</a:t>
                      </a:r>
                      <a:endParaRPr lang="en-US" sz="2800" dirty="0"/>
                    </a:p>
                  </a:txBody>
                  <a:tcPr>
                    <a:solidFill>
                      <a:schemeClr val="bg1">
                        <a:lumMod val="75000"/>
                      </a:schemeClr>
                    </a:solidFill>
                  </a:tcPr>
                </a:tc>
                <a:tc>
                  <a:txBody>
                    <a:bodyPr/>
                    <a:lstStyle/>
                    <a:p>
                      <a:endParaRPr lang="en-US" dirty="0" smtClean="0"/>
                    </a:p>
                    <a:p>
                      <a:endParaRPr lang="en-US" dirty="0" smtClean="0"/>
                    </a:p>
                    <a:p>
                      <a:r>
                        <a:rPr lang="en-US" sz="3200" dirty="0" smtClean="0">
                          <a:solidFill>
                            <a:schemeClr val="tx2"/>
                          </a:solidFill>
                        </a:rPr>
                        <a:t>Presents a real-life situation</a:t>
                      </a:r>
                    </a:p>
                    <a:p>
                      <a:endParaRPr lang="en-US" sz="3200" dirty="0" smtClean="0">
                        <a:solidFill>
                          <a:schemeClr val="tx2"/>
                        </a:solidFill>
                      </a:endParaRPr>
                    </a:p>
                    <a:p>
                      <a:r>
                        <a:rPr lang="en-US" sz="3200" dirty="0" smtClean="0">
                          <a:solidFill>
                            <a:schemeClr val="tx2"/>
                          </a:solidFill>
                        </a:rPr>
                        <a:t>Promotes discussion</a:t>
                      </a:r>
                      <a:r>
                        <a:rPr lang="en-US" sz="3200" baseline="0" dirty="0" smtClean="0">
                          <a:solidFill>
                            <a:schemeClr val="tx2"/>
                          </a:solidFill>
                        </a:rPr>
                        <a:t> and mathematical reasoning and communication</a:t>
                      </a:r>
                      <a:endParaRPr lang="en-US" sz="3200" dirty="0">
                        <a:solidFill>
                          <a:schemeClr val="tx2"/>
                        </a:solidFill>
                      </a:endParaRPr>
                    </a:p>
                  </a:txBody>
                  <a:tcPr>
                    <a:solidFill>
                      <a:schemeClr val="bg1">
                        <a:lumMod val="75000"/>
                      </a:schemeClr>
                    </a:solidFill>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228600" y="609600"/>
          <a:ext cx="8686800" cy="5943599"/>
        </p:xfrm>
        <a:graphic>
          <a:graphicData uri="http://schemas.openxmlformats.org/drawingml/2006/table">
            <a:tbl>
              <a:tblPr firstRow="1" bandRow="1">
                <a:tableStyleId>{5C22544A-7EE6-4342-B048-85BDC9FD1C3A}</a:tableStyleId>
              </a:tblPr>
              <a:tblGrid>
                <a:gridCol w="4876800"/>
                <a:gridCol w="3810000"/>
              </a:tblGrid>
              <a:tr h="5943599">
                <a:tc>
                  <a:txBody>
                    <a:bodyPr/>
                    <a:lstStyle/>
                    <a:p>
                      <a:endParaRPr lang="en-US" sz="2800" dirty="0" smtClean="0"/>
                    </a:p>
                    <a:p>
                      <a:r>
                        <a:rPr lang="en-US" sz="3200" dirty="0" smtClean="0"/>
                        <a:t>3.  Teacher informs students about the</a:t>
                      </a:r>
                      <a:r>
                        <a:rPr lang="en-US" sz="3200" baseline="0" dirty="0" smtClean="0"/>
                        <a:t> mathematical connections derived from the problem analysis, and lays out the unit and its culminating transfer task.</a:t>
                      </a:r>
                      <a:endParaRPr lang="en-US" sz="3200" dirty="0"/>
                    </a:p>
                  </a:txBody>
                  <a:tcPr>
                    <a:solidFill>
                      <a:schemeClr val="bg1">
                        <a:lumMod val="75000"/>
                      </a:schemeClr>
                    </a:solidFill>
                  </a:tcPr>
                </a:tc>
                <a:tc>
                  <a:txBody>
                    <a:bodyPr/>
                    <a:lstStyle/>
                    <a:p>
                      <a:endParaRPr lang="en-US" dirty="0" smtClean="0"/>
                    </a:p>
                    <a:p>
                      <a:endParaRPr lang="en-US" sz="3600" dirty="0" smtClean="0">
                        <a:solidFill>
                          <a:schemeClr val="tx2"/>
                        </a:solidFill>
                      </a:endParaRPr>
                    </a:p>
                    <a:p>
                      <a:r>
                        <a:rPr lang="en-US" sz="3600" dirty="0" smtClean="0">
                          <a:solidFill>
                            <a:schemeClr val="tx2"/>
                          </a:solidFill>
                        </a:rPr>
                        <a:t>Provides an overview of the unit and its expected outcomes</a:t>
                      </a:r>
                      <a:endParaRPr lang="en-US" sz="3600" dirty="0">
                        <a:solidFill>
                          <a:schemeClr val="tx2"/>
                        </a:solidFill>
                      </a:endParaRPr>
                    </a:p>
                  </a:txBody>
                  <a:tcPr>
                    <a:solidFill>
                      <a:schemeClr val="bg1">
                        <a:lumMod val="75000"/>
                      </a:schemeClr>
                    </a:solidFill>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graphicFrame>
        <p:nvGraphicFramePr>
          <p:cNvPr id="4" name="Table 3"/>
          <p:cNvGraphicFramePr>
            <a:graphicFrameLocks noGrp="1"/>
          </p:cNvGraphicFramePr>
          <p:nvPr/>
        </p:nvGraphicFramePr>
        <p:xfrm>
          <a:off x="228600" y="381000"/>
          <a:ext cx="8686800" cy="6172199"/>
        </p:xfrm>
        <a:graphic>
          <a:graphicData uri="http://schemas.openxmlformats.org/drawingml/2006/table">
            <a:tbl>
              <a:tblPr firstRow="1" bandRow="1">
                <a:tableStyleId>{5C22544A-7EE6-4342-B048-85BDC9FD1C3A}</a:tableStyleId>
              </a:tblPr>
              <a:tblGrid>
                <a:gridCol w="4572000"/>
                <a:gridCol w="4114800"/>
              </a:tblGrid>
              <a:tr h="6172199">
                <a:tc>
                  <a:txBody>
                    <a:bodyPr/>
                    <a:lstStyle/>
                    <a:p>
                      <a:endParaRPr lang="en-US" sz="3200" b="0" dirty="0" smtClean="0"/>
                    </a:p>
                    <a:p>
                      <a:r>
                        <a:rPr lang="en-US" sz="3200" b="0" dirty="0" smtClean="0"/>
                        <a:t>4. In</a:t>
                      </a:r>
                      <a:r>
                        <a:rPr lang="en-US" sz="3200" b="0" baseline="0" dirty="0" smtClean="0"/>
                        <a:t> small group jigsaw, students share their answers to the inquiry sheet, then return to their team to generalize from all the small-group work. Discuss other examples related to the concept of “fairness” such as the following:</a:t>
                      </a:r>
                      <a:endParaRPr lang="en-US" sz="3200" b="0" dirty="0"/>
                    </a:p>
                  </a:txBody>
                  <a:tcPr>
                    <a:solidFill>
                      <a:schemeClr val="bg1">
                        <a:lumMod val="75000"/>
                      </a:schemeClr>
                    </a:solidFill>
                  </a:tcPr>
                </a:tc>
                <a:tc>
                  <a:txBody>
                    <a:bodyPr/>
                    <a:lstStyle/>
                    <a:p>
                      <a:endParaRPr lang="en-US" dirty="0" smtClean="0"/>
                    </a:p>
                    <a:p>
                      <a:endParaRPr lang="en-US" dirty="0" smtClean="0"/>
                    </a:p>
                    <a:p>
                      <a:endParaRPr lang="en-US" dirty="0" smtClean="0"/>
                    </a:p>
                    <a:p>
                      <a:r>
                        <a:rPr lang="en-US" sz="3200" dirty="0" smtClean="0">
                          <a:solidFill>
                            <a:schemeClr val="tx2"/>
                          </a:solidFill>
                        </a:rPr>
                        <a:t>Utilizes</a:t>
                      </a:r>
                      <a:r>
                        <a:rPr lang="en-US" sz="3200" baseline="0" dirty="0" smtClean="0">
                          <a:solidFill>
                            <a:schemeClr val="tx2"/>
                          </a:solidFill>
                        </a:rPr>
                        <a:t> various strategies</a:t>
                      </a:r>
                    </a:p>
                    <a:p>
                      <a:endParaRPr lang="en-US" sz="3200" baseline="0" dirty="0" smtClean="0">
                        <a:solidFill>
                          <a:schemeClr val="tx2"/>
                        </a:solidFill>
                      </a:endParaRPr>
                    </a:p>
                    <a:p>
                      <a:endParaRPr lang="en-US" sz="3200" baseline="0" dirty="0" smtClean="0">
                        <a:solidFill>
                          <a:schemeClr val="tx2"/>
                        </a:solidFill>
                      </a:endParaRPr>
                    </a:p>
                    <a:p>
                      <a:r>
                        <a:rPr lang="en-US" sz="3200" baseline="0" dirty="0" smtClean="0">
                          <a:solidFill>
                            <a:schemeClr val="tx2"/>
                          </a:solidFill>
                        </a:rPr>
                        <a:t>Promotes cooperative and investigative work </a:t>
                      </a:r>
                      <a:endParaRPr lang="en-US" sz="3200" dirty="0">
                        <a:solidFill>
                          <a:schemeClr val="tx2"/>
                        </a:solidFill>
                      </a:endParaRPr>
                    </a:p>
                  </a:txBody>
                  <a:tcPr>
                    <a:solidFill>
                      <a:schemeClr val="bg1">
                        <a:lumMod val="75000"/>
                      </a:schemeClr>
                    </a:solidFill>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graphicFrame>
        <p:nvGraphicFramePr>
          <p:cNvPr id="4" name="Table 3"/>
          <p:cNvGraphicFramePr>
            <a:graphicFrameLocks noGrp="1"/>
          </p:cNvGraphicFramePr>
          <p:nvPr/>
        </p:nvGraphicFramePr>
        <p:xfrm>
          <a:off x="228600" y="228600"/>
          <a:ext cx="8686800" cy="6324599"/>
        </p:xfrm>
        <a:graphic>
          <a:graphicData uri="http://schemas.openxmlformats.org/drawingml/2006/table">
            <a:tbl>
              <a:tblPr firstRow="1" bandRow="1">
                <a:tableStyleId>{5C22544A-7EE6-4342-B048-85BDC9FD1C3A}</a:tableStyleId>
              </a:tblPr>
              <a:tblGrid>
                <a:gridCol w="5715000"/>
                <a:gridCol w="2971800"/>
              </a:tblGrid>
              <a:tr h="6324599">
                <a:tc>
                  <a:txBody>
                    <a:bodyPr/>
                    <a:lstStyle/>
                    <a:p>
                      <a:pPr marL="514350" indent="-514350">
                        <a:buAutoNum type="alphaLcPeriod"/>
                      </a:pPr>
                      <a:r>
                        <a:rPr lang="en-US" sz="2800" b="0" dirty="0" smtClean="0"/>
                        <a:t>What is a “fair” way to</a:t>
                      </a:r>
                      <a:r>
                        <a:rPr lang="en-US" sz="2800" b="0" baseline="0" dirty="0" smtClean="0"/>
                        <a:t> rank many teams when they do not play each other?</a:t>
                      </a:r>
                    </a:p>
                    <a:p>
                      <a:pPr marL="514350" indent="-514350">
                        <a:buAutoNum type="alphaLcPeriod"/>
                      </a:pPr>
                      <a:r>
                        <a:rPr lang="en-US" sz="2800" b="0" baseline="0" dirty="0" smtClean="0"/>
                        <a:t>What is a fair way to split up limited food among hungry people of very different sizes?</a:t>
                      </a:r>
                    </a:p>
                    <a:p>
                      <a:pPr marL="514350" indent="-514350">
                        <a:buAutoNum type="alphaLcPeriod"/>
                      </a:pPr>
                      <a:r>
                        <a:rPr lang="en-US" sz="2800" b="0" baseline="0" dirty="0" smtClean="0"/>
                        <a:t>When is it “fair” to use majority vote and when is it not “fair”? What might be fairer?</a:t>
                      </a:r>
                    </a:p>
                    <a:p>
                      <a:pPr marL="514350" indent="-514350">
                        <a:buAutoNum type="alphaLcPeriod"/>
                      </a:pPr>
                      <a:r>
                        <a:rPr lang="en-US" sz="2800" b="0" baseline="0" dirty="0" smtClean="0"/>
                        <a:t>What are fair and unfair ways of representing how much money the “average” worker earns, for purpose of making government policy?</a:t>
                      </a:r>
                    </a:p>
                  </a:txBody>
                  <a:tcPr>
                    <a:solidFill>
                      <a:schemeClr val="bg1">
                        <a:lumMod val="75000"/>
                      </a:schemeClr>
                    </a:solidFill>
                  </a:tcPr>
                </a:tc>
                <a:tc>
                  <a:txBody>
                    <a:bodyPr/>
                    <a:lstStyle/>
                    <a:p>
                      <a:endParaRPr lang="en-US" dirty="0" smtClean="0"/>
                    </a:p>
                    <a:p>
                      <a:endParaRPr lang="en-US" dirty="0" smtClean="0"/>
                    </a:p>
                    <a:p>
                      <a:r>
                        <a:rPr lang="en-US" sz="3200" b="0" dirty="0" smtClean="0">
                          <a:solidFill>
                            <a:schemeClr val="tx2"/>
                          </a:solidFill>
                        </a:rPr>
                        <a:t>Applies the concept of “fairness” to different</a:t>
                      </a:r>
                      <a:r>
                        <a:rPr lang="en-US" sz="3200" b="0" baseline="0" dirty="0" smtClean="0">
                          <a:solidFill>
                            <a:schemeClr val="tx2"/>
                          </a:solidFill>
                        </a:rPr>
                        <a:t> real-life situations</a:t>
                      </a:r>
                    </a:p>
                    <a:p>
                      <a:endParaRPr lang="en-US" sz="3200" b="0" baseline="0" dirty="0" smtClean="0">
                        <a:solidFill>
                          <a:schemeClr val="tx2"/>
                        </a:solidFill>
                      </a:endParaRPr>
                    </a:p>
                    <a:p>
                      <a:endParaRPr lang="en-US" sz="3200" b="0" baseline="0" dirty="0" smtClean="0">
                        <a:solidFill>
                          <a:schemeClr val="tx2"/>
                        </a:solidFill>
                      </a:endParaRPr>
                    </a:p>
                    <a:p>
                      <a:r>
                        <a:rPr lang="en-US" sz="3200" b="0" baseline="0" dirty="0" smtClean="0">
                          <a:solidFill>
                            <a:schemeClr val="tx2"/>
                          </a:solidFill>
                        </a:rPr>
                        <a:t>Promotes transfer of learning</a:t>
                      </a:r>
                      <a:endParaRPr lang="en-US" sz="3200" b="0" dirty="0">
                        <a:solidFill>
                          <a:schemeClr val="tx2"/>
                        </a:solidFill>
                      </a:endParaRPr>
                    </a:p>
                  </a:txBody>
                  <a:tcPr>
                    <a:solidFill>
                      <a:schemeClr val="bg1">
                        <a:lumMod val="75000"/>
                      </a:schemeClr>
                    </a:solidFill>
                  </a:tcPr>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graphicFrame>
        <p:nvGraphicFramePr>
          <p:cNvPr id="4" name="Table 3"/>
          <p:cNvGraphicFramePr>
            <a:graphicFrameLocks noGrp="1"/>
          </p:cNvGraphicFramePr>
          <p:nvPr/>
        </p:nvGraphicFramePr>
        <p:xfrm>
          <a:off x="228600" y="304800"/>
          <a:ext cx="8686800" cy="6324599"/>
        </p:xfrm>
        <a:graphic>
          <a:graphicData uri="http://schemas.openxmlformats.org/drawingml/2006/table">
            <a:tbl>
              <a:tblPr firstRow="1" bandRow="1">
                <a:tableStyleId>{5C22544A-7EE6-4342-B048-85BDC9FD1C3A}</a:tableStyleId>
              </a:tblPr>
              <a:tblGrid>
                <a:gridCol w="5029200"/>
                <a:gridCol w="3657600"/>
              </a:tblGrid>
              <a:tr h="6324599">
                <a:tc>
                  <a:txBody>
                    <a:bodyPr/>
                    <a:lstStyle/>
                    <a:p>
                      <a:endParaRPr lang="en-US" sz="2800" dirty="0" smtClean="0"/>
                    </a:p>
                    <a:p>
                      <a:r>
                        <a:rPr lang="en-US" sz="2800" dirty="0" smtClean="0"/>
                        <a:t>5</a:t>
                      </a:r>
                      <a:r>
                        <a:rPr lang="en-US" sz="3200" b="0" dirty="0" smtClean="0"/>
                        <a:t>. Teacher connects the discussion to the next section in the textbook – measures of central tendency (mean, median, mode, range, and standard deviation). (A)</a:t>
                      </a:r>
                    </a:p>
                    <a:p>
                      <a:endParaRPr lang="en-US" sz="3200" b="0" dirty="0" smtClean="0"/>
                    </a:p>
                    <a:p>
                      <a:r>
                        <a:rPr lang="en-US" sz="3200" b="0" dirty="0" smtClean="0"/>
                        <a:t>6. Students practice calculating each type of measurement.</a:t>
                      </a:r>
                    </a:p>
                    <a:p>
                      <a:endParaRPr lang="en-US" sz="2800" dirty="0" smtClean="0"/>
                    </a:p>
                  </a:txBody>
                  <a:tcPr>
                    <a:solidFill>
                      <a:schemeClr val="bg1">
                        <a:lumMod val="75000"/>
                      </a:schemeClr>
                    </a:solidFill>
                  </a:tcPr>
                </a:tc>
                <a:tc>
                  <a:txBody>
                    <a:bodyPr/>
                    <a:lstStyle/>
                    <a:p>
                      <a:endParaRPr lang="en-US" dirty="0" smtClean="0"/>
                    </a:p>
                    <a:p>
                      <a:endParaRPr lang="en-US" sz="2800" b="0" dirty="0" smtClean="0">
                        <a:solidFill>
                          <a:schemeClr val="tx2"/>
                        </a:solidFill>
                      </a:endParaRPr>
                    </a:p>
                    <a:p>
                      <a:r>
                        <a:rPr lang="en-US" sz="2800" b="0" dirty="0" smtClean="0">
                          <a:solidFill>
                            <a:schemeClr val="tx2"/>
                          </a:solidFill>
                        </a:rPr>
                        <a:t>Presents</a:t>
                      </a:r>
                      <a:r>
                        <a:rPr lang="en-US" sz="2800" b="0" baseline="0" dirty="0" smtClean="0">
                          <a:solidFill>
                            <a:schemeClr val="tx2"/>
                          </a:solidFill>
                        </a:rPr>
                        <a:t> the concepts and formulas  but connects them to previous discussions</a:t>
                      </a:r>
                    </a:p>
                    <a:p>
                      <a:endParaRPr lang="en-US" sz="2800" b="0" baseline="0" dirty="0" smtClean="0">
                        <a:solidFill>
                          <a:schemeClr val="tx2"/>
                        </a:solidFill>
                      </a:endParaRPr>
                    </a:p>
                    <a:p>
                      <a:endParaRPr lang="en-US" sz="2800" b="0" baseline="0" dirty="0" smtClean="0">
                        <a:solidFill>
                          <a:schemeClr val="tx2"/>
                        </a:solidFill>
                      </a:endParaRPr>
                    </a:p>
                    <a:p>
                      <a:endParaRPr lang="en-US" sz="2800" b="0" baseline="0" dirty="0" smtClean="0">
                        <a:solidFill>
                          <a:schemeClr val="tx2"/>
                        </a:solidFill>
                      </a:endParaRPr>
                    </a:p>
                    <a:p>
                      <a:endParaRPr lang="en-US" sz="2800" b="0" baseline="0" dirty="0" smtClean="0">
                        <a:solidFill>
                          <a:schemeClr val="tx2"/>
                        </a:solidFill>
                      </a:endParaRPr>
                    </a:p>
                    <a:p>
                      <a:r>
                        <a:rPr lang="en-US" sz="2800" b="0" baseline="0" dirty="0" smtClean="0">
                          <a:solidFill>
                            <a:schemeClr val="tx2"/>
                          </a:solidFill>
                        </a:rPr>
                        <a:t>Practice computations</a:t>
                      </a:r>
                      <a:endParaRPr lang="en-US" sz="2800" b="0" dirty="0">
                        <a:solidFill>
                          <a:schemeClr val="tx2"/>
                        </a:solidFill>
                      </a:endParaRPr>
                    </a:p>
                  </a:txBody>
                  <a:tcPr>
                    <a:solidFill>
                      <a:schemeClr val="bg1">
                        <a:lumMod val="75000"/>
                      </a:schemeClr>
                    </a:solidFill>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graphicFrame>
        <p:nvGraphicFramePr>
          <p:cNvPr id="4" name="Table 3"/>
          <p:cNvGraphicFramePr>
            <a:graphicFrameLocks noGrp="1"/>
          </p:cNvGraphicFramePr>
          <p:nvPr/>
        </p:nvGraphicFramePr>
        <p:xfrm>
          <a:off x="228600" y="304800"/>
          <a:ext cx="8686800" cy="6324599"/>
        </p:xfrm>
        <a:graphic>
          <a:graphicData uri="http://schemas.openxmlformats.org/drawingml/2006/table">
            <a:tbl>
              <a:tblPr firstRow="1" bandRow="1">
                <a:tableStyleId>{5C22544A-7EE6-4342-B048-85BDC9FD1C3A}</a:tableStyleId>
              </a:tblPr>
              <a:tblGrid>
                <a:gridCol w="5029200"/>
                <a:gridCol w="3657600"/>
              </a:tblGrid>
              <a:tr h="6324599">
                <a:tc>
                  <a:txBody>
                    <a:bodyPr/>
                    <a:lstStyle/>
                    <a:p>
                      <a:endParaRPr lang="en-US" sz="2800" dirty="0" smtClean="0"/>
                    </a:p>
                    <a:p>
                      <a:r>
                        <a:rPr lang="en-US" sz="2800" dirty="0" smtClean="0"/>
                        <a:t>8. Teachers leads a review and a discussion of the quiz results.  (A)</a:t>
                      </a:r>
                      <a:r>
                        <a:rPr lang="en-US" sz="2800" baseline="0" dirty="0" smtClean="0"/>
                        <a:t> (M)</a:t>
                      </a:r>
                    </a:p>
                    <a:p>
                      <a:endParaRPr lang="en-US" sz="2800" baseline="0" dirty="0" smtClean="0"/>
                    </a:p>
                    <a:p>
                      <a:endParaRPr lang="en-US" sz="2800" baseline="0" dirty="0" smtClean="0"/>
                    </a:p>
                    <a:p>
                      <a:endParaRPr lang="en-US" sz="2800" baseline="0" dirty="0" smtClean="0"/>
                    </a:p>
                    <a:p>
                      <a:r>
                        <a:rPr lang="en-US" sz="2800" baseline="0" dirty="0" smtClean="0"/>
                        <a:t>9. Group task worked on in class: What is the fairest possible grading system for schools to use?</a:t>
                      </a:r>
                    </a:p>
                    <a:p>
                      <a:r>
                        <a:rPr lang="en-US" sz="2800" baseline="0" dirty="0" smtClean="0"/>
                        <a:t>(M) (T)</a:t>
                      </a:r>
                    </a:p>
                    <a:p>
                      <a:endParaRPr lang="en-US" sz="2800" dirty="0" smtClean="0"/>
                    </a:p>
                    <a:p>
                      <a:endParaRPr lang="en-US" sz="2800" dirty="0"/>
                    </a:p>
                  </a:txBody>
                  <a:tcPr>
                    <a:solidFill>
                      <a:schemeClr val="bg1">
                        <a:lumMod val="75000"/>
                      </a:schemeClr>
                    </a:solidFill>
                  </a:tcPr>
                </a:tc>
                <a:tc>
                  <a:txBody>
                    <a:bodyPr/>
                    <a:lstStyle/>
                    <a:p>
                      <a:endParaRPr lang="en-US" dirty="0" smtClean="0"/>
                    </a:p>
                    <a:p>
                      <a:endParaRPr lang="en-US" dirty="0" smtClean="0"/>
                    </a:p>
                    <a:p>
                      <a:r>
                        <a:rPr lang="en-US" sz="3200" dirty="0" smtClean="0">
                          <a:solidFill>
                            <a:schemeClr val="tx2"/>
                          </a:solidFill>
                        </a:rPr>
                        <a:t>Check and consolidation of concepts and skills learned</a:t>
                      </a:r>
                    </a:p>
                    <a:p>
                      <a:endParaRPr lang="en-US" sz="3200" dirty="0" smtClean="0">
                        <a:solidFill>
                          <a:schemeClr val="tx2"/>
                        </a:solidFill>
                      </a:endParaRPr>
                    </a:p>
                    <a:p>
                      <a:endParaRPr lang="en-US" sz="3200" dirty="0" smtClean="0">
                        <a:solidFill>
                          <a:schemeClr val="tx2"/>
                        </a:solidFill>
                      </a:endParaRPr>
                    </a:p>
                    <a:p>
                      <a:r>
                        <a:rPr lang="en-US" sz="3200" dirty="0" smtClean="0">
                          <a:solidFill>
                            <a:schemeClr val="tx2"/>
                          </a:solidFill>
                        </a:rPr>
                        <a:t>Provides more transfer tasks which while require a new perspective</a:t>
                      </a:r>
                      <a:endParaRPr lang="en-US" sz="3200" dirty="0">
                        <a:solidFill>
                          <a:schemeClr val="tx2"/>
                        </a:solidFill>
                      </a:endParaRPr>
                    </a:p>
                  </a:txBody>
                  <a:tcPr>
                    <a:solidFill>
                      <a:schemeClr val="bg1">
                        <a:lumMod val="75000"/>
                      </a:schemeClr>
                    </a:solidFill>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graphicFrame>
        <p:nvGraphicFramePr>
          <p:cNvPr id="4" name="Table 3"/>
          <p:cNvGraphicFramePr>
            <a:graphicFrameLocks noGrp="1"/>
          </p:cNvGraphicFramePr>
          <p:nvPr/>
        </p:nvGraphicFramePr>
        <p:xfrm>
          <a:off x="228600" y="304800"/>
          <a:ext cx="8686800" cy="6324599"/>
        </p:xfrm>
        <a:graphic>
          <a:graphicData uri="http://schemas.openxmlformats.org/drawingml/2006/table">
            <a:tbl>
              <a:tblPr firstRow="1" bandRow="1">
                <a:tableStyleId>{5C22544A-7EE6-4342-B048-85BDC9FD1C3A}</a:tableStyleId>
              </a:tblPr>
              <a:tblGrid>
                <a:gridCol w="5029200"/>
                <a:gridCol w="3657600"/>
              </a:tblGrid>
              <a:tr h="6324599">
                <a:tc>
                  <a:txBody>
                    <a:bodyPr/>
                    <a:lstStyle/>
                    <a:p>
                      <a:endParaRPr lang="en-US" sz="2800" dirty="0" smtClean="0"/>
                    </a:p>
                    <a:p>
                      <a:r>
                        <a:rPr lang="en-US" sz="3600" dirty="0" smtClean="0">
                          <a:solidFill>
                            <a:schemeClr val="tx1"/>
                          </a:solidFill>
                        </a:rPr>
                        <a:t>10.</a:t>
                      </a:r>
                      <a:r>
                        <a:rPr lang="en-US" sz="3600" baseline="0" dirty="0" smtClean="0">
                          <a:solidFill>
                            <a:schemeClr val="tx1"/>
                          </a:solidFill>
                        </a:rPr>
                        <a:t> Individuals and small teams present their grading policy recommendations and reasons. (M) (T)</a:t>
                      </a:r>
                    </a:p>
                    <a:p>
                      <a:endParaRPr lang="en-US" sz="3600" baseline="0" dirty="0" smtClean="0">
                        <a:solidFill>
                          <a:schemeClr val="tx1"/>
                        </a:solidFill>
                      </a:endParaRPr>
                    </a:p>
                    <a:p>
                      <a:endParaRPr lang="en-US" sz="2800" baseline="0" dirty="0" smtClean="0"/>
                    </a:p>
                    <a:p>
                      <a:endParaRPr lang="en-US" sz="2800" baseline="0" dirty="0" smtClean="0"/>
                    </a:p>
                    <a:p>
                      <a:endParaRPr lang="en-US" sz="2800" dirty="0" smtClean="0"/>
                    </a:p>
                    <a:p>
                      <a:endParaRPr lang="en-US" sz="2800" dirty="0"/>
                    </a:p>
                  </a:txBody>
                  <a:tcPr>
                    <a:solidFill>
                      <a:schemeClr val="bg1">
                        <a:lumMod val="75000"/>
                      </a:schemeClr>
                    </a:solidFill>
                  </a:tcPr>
                </a:tc>
                <a:tc>
                  <a:txBody>
                    <a:bodyPr/>
                    <a:lstStyle/>
                    <a:p>
                      <a:endParaRPr lang="en-US" dirty="0" smtClean="0"/>
                    </a:p>
                    <a:p>
                      <a:endParaRPr lang="en-US" dirty="0" smtClean="0"/>
                    </a:p>
                    <a:p>
                      <a:r>
                        <a:rPr lang="en-US" sz="2800" dirty="0" smtClean="0">
                          <a:solidFill>
                            <a:schemeClr val="tx2"/>
                          </a:solidFill>
                        </a:rPr>
                        <a:t>Adopts performance assessment to show multiple dimensions of students’ understanding</a:t>
                      </a:r>
                      <a:endParaRPr lang="en-US" sz="2800" dirty="0">
                        <a:solidFill>
                          <a:schemeClr val="tx2"/>
                        </a:solidFill>
                      </a:endParaRPr>
                    </a:p>
                  </a:txBody>
                  <a:tcPr>
                    <a:solidFill>
                      <a:schemeClr val="bg1">
                        <a:lumMod val="75000"/>
                      </a:schemeClr>
                    </a:solid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p:cNvSpPr>
            <a:spLocks noGrp="1"/>
          </p:cNvSpPr>
          <p:nvPr>
            <p:ph idx="1"/>
          </p:nvPr>
        </p:nvSpPr>
        <p:spPr>
          <a:xfrm>
            <a:off x="381000" y="1981200"/>
            <a:ext cx="8208963" cy="4114800"/>
          </a:xfrm>
        </p:spPr>
        <p:txBody>
          <a:bodyPr/>
          <a:lstStyle/>
          <a:p>
            <a:pPr>
              <a:buFont typeface="Wingdings" pitchFamily="2" charset="2"/>
              <a:buNone/>
            </a:pPr>
            <a:r>
              <a:rPr lang="en-US" dirty="0" smtClean="0"/>
              <a:t>                          </a:t>
            </a:r>
          </a:p>
          <a:p>
            <a:pPr algn="ctr">
              <a:buFont typeface="Wingdings" pitchFamily="2" charset="2"/>
              <a:buNone/>
            </a:pPr>
            <a:r>
              <a:rPr lang="en-US" sz="6000" b="1" dirty="0" smtClean="0">
                <a:latin typeface="Berlin Sans FB Demi" pitchFamily="34" charset="0"/>
              </a:rPr>
              <a:t>Begin with the </a:t>
            </a:r>
            <a:r>
              <a:rPr lang="en-US" sz="6000" b="1" dirty="0" smtClean="0">
                <a:solidFill>
                  <a:schemeClr val="tx2"/>
                </a:solidFill>
                <a:latin typeface="Berlin Sans FB Demi" pitchFamily="34" charset="0"/>
              </a:rPr>
              <a:t>end</a:t>
            </a:r>
            <a:r>
              <a:rPr lang="en-US" sz="6000" b="1" dirty="0" smtClean="0">
                <a:latin typeface="Berlin Sans FB Demi" pitchFamily="34" charset="0"/>
              </a:rPr>
              <a:t> in mind.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graphicFrame>
        <p:nvGraphicFramePr>
          <p:cNvPr id="4" name="Table 3"/>
          <p:cNvGraphicFramePr>
            <a:graphicFrameLocks noGrp="1"/>
          </p:cNvGraphicFramePr>
          <p:nvPr/>
        </p:nvGraphicFramePr>
        <p:xfrm>
          <a:off x="228600" y="304800"/>
          <a:ext cx="8686800" cy="6736080"/>
        </p:xfrm>
        <a:graphic>
          <a:graphicData uri="http://schemas.openxmlformats.org/drawingml/2006/table">
            <a:tbl>
              <a:tblPr firstRow="1" bandRow="1">
                <a:tableStyleId>{5C22544A-7EE6-4342-B048-85BDC9FD1C3A}</a:tableStyleId>
              </a:tblPr>
              <a:tblGrid>
                <a:gridCol w="5029200"/>
                <a:gridCol w="3657600"/>
              </a:tblGrid>
              <a:tr h="6324599">
                <a:tc>
                  <a:txBody>
                    <a:bodyPr/>
                    <a:lstStyle/>
                    <a:p>
                      <a:endParaRPr lang="en-US" sz="2800" dirty="0" smtClean="0"/>
                    </a:p>
                    <a:p>
                      <a:r>
                        <a:rPr lang="en-US" sz="3200" b="0" baseline="0" dirty="0" smtClean="0"/>
                        <a:t>11. Culminating transfer task: Each student determines which measures  (mean, median or mode) should be used to calculate their grade for the marking period and write a note to the teacher showing their calculations and explaining their choice.</a:t>
                      </a:r>
                    </a:p>
                    <a:p>
                      <a:endParaRPr lang="en-US" sz="2800" dirty="0" smtClean="0"/>
                    </a:p>
                    <a:p>
                      <a:endParaRPr lang="en-US" sz="2800" dirty="0"/>
                    </a:p>
                  </a:txBody>
                  <a:tcPr>
                    <a:solidFill>
                      <a:schemeClr val="bg1">
                        <a:lumMod val="75000"/>
                      </a:schemeClr>
                    </a:solidFill>
                  </a:tcPr>
                </a:tc>
                <a:tc>
                  <a:txBody>
                    <a:bodyPr/>
                    <a:lstStyle/>
                    <a:p>
                      <a:endParaRPr lang="en-US" dirty="0" smtClean="0"/>
                    </a:p>
                    <a:p>
                      <a:endParaRPr lang="en-US" dirty="0" smtClean="0"/>
                    </a:p>
                    <a:p>
                      <a:r>
                        <a:rPr lang="en-US" sz="2800" dirty="0" smtClean="0">
                          <a:solidFill>
                            <a:schemeClr val="tx2"/>
                          </a:solidFill>
                        </a:rPr>
                        <a:t>Authentic Assessment</a:t>
                      </a:r>
                    </a:p>
                    <a:p>
                      <a:endParaRPr lang="en-US" sz="2800" dirty="0" smtClean="0">
                        <a:solidFill>
                          <a:schemeClr val="tx2"/>
                        </a:solidFill>
                      </a:endParaRPr>
                    </a:p>
                    <a:p>
                      <a:endParaRPr lang="en-US" sz="2800" dirty="0" smtClean="0">
                        <a:solidFill>
                          <a:schemeClr val="tx2"/>
                        </a:solidFill>
                      </a:endParaRPr>
                    </a:p>
                    <a:p>
                      <a:r>
                        <a:rPr lang="en-US" sz="2800" dirty="0" smtClean="0">
                          <a:solidFill>
                            <a:schemeClr val="tx2"/>
                          </a:solidFill>
                        </a:rPr>
                        <a:t>Promotes</a:t>
                      </a:r>
                      <a:r>
                        <a:rPr lang="en-US" sz="2800" baseline="0" dirty="0" smtClean="0">
                          <a:solidFill>
                            <a:schemeClr val="tx2"/>
                          </a:solidFill>
                        </a:rPr>
                        <a:t> application, transfer, empathy, and self-awareness as well as team work</a:t>
                      </a:r>
                      <a:endParaRPr lang="en-US" sz="2800" dirty="0">
                        <a:solidFill>
                          <a:schemeClr val="tx2"/>
                        </a:solidFill>
                      </a:endParaRPr>
                    </a:p>
                  </a:txBody>
                  <a:tcPr>
                    <a:solidFill>
                      <a:schemeClr val="bg1">
                        <a:lumMod val="75000"/>
                      </a:schemeClr>
                    </a:solidFill>
                  </a:tcP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graphicFrame>
        <p:nvGraphicFramePr>
          <p:cNvPr id="4" name="Table 3"/>
          <p:cNvGraphicFramePr>
            <a:graphicFrameLocks noGrp="1"/>
          </p:cNvGraphicFramePr>
          <p:nvPr/>
        </p:nvGraphicFramePr>
        <p:xfrm>
          <a:off x="228600" y="304800"/>
          <a:ext cx="8686800" cy="6324599"/>
        </p:xfrm>
        <a:graphic>
          <a:graphicData uri="http://schemas.openxmlformats.org/drawingml/2006/table">
            <a:tbl>
              <a:tblPr firstRow="1" bandRow="1">
                <a:tableStyleId>{5C22544A-7EE6-4342-B048-85BDC9FD1C3A}</a:tableStyleId>
              </a:tblPr>
              <a:tblGrid>
                <a:gridCol w="5029200"/>
                <a:gridCol w="3657600"/>
              </a:tblGrid>
              <a:tr h="6324599">
                <a:tc>
                  <a:txBody>
                    <a:bodyPr/>
                    <a:lstStyle/>
                    <a:p>
                      <a:endParaRPr lang="en-US" sz="2800" dirty="0" smtClean="0"/>
                    </a:p>
                    <a:p>
                      <a:r>
                        <a:rPr lang="en-US" sz="4000" dirty="0" smtClean="0"/>
                        <a:t>12. Students write</a:t>
                      </a:r>
                      <a:r>
                        <a:rPr lang="en-US" sz="4000" baseline="0" dirty="0" smtClean="0"/>
                        <a:t> a reflection on the essential question. </a:t>
                      </a:r>
                      <a:endParaRPr lang="en-US" sz="4000" dirty="0" smtClean="0"/>
                    </a:p>
                    <a:p>
                      <a:endParaRPr lang="en-US" sz="4000" dirty="0"/>
                    </a:p>
                  </a:txBody>
                  <a:tcPr>
                    <a:solidFill>
                      <a:schemeClr val="bg1">
                        <a:lumMod val="75000"/>
                      </a:schemeClr>
                    </a:solidFill>
                  </a:tcPr>
                </a:tc>
                <a:tc>
                  <a:txBody>
                    <a:bodyPr/>
                    <a:lstStyle/>
                    <a:p>
                      <a:endParaRPr lang="en-US" dirty="0" smtClean="0"/>
                    </a:p>
                    <a:p>
                      <a:endParaRPr lang="en-US" dirty="0" smtClean="0"/>
                    </a:p>
                    <a:p>
                      <a:r>
                        <a:rPr lang="en-US" sz="3600" dirty="0" smtClean="0">
                          <a:solidFill>
                            <a:schemeClr val="tx2"/>
                          </a:solidFill>
                        </a:rPr>
                        <a:t>Deepens</a:t>
                      </a:r>
                      <a:r>
                        <a:rPr lang="en-US" sz="3600" baseline="0" dirty="0" smtClean="0">
                          <a:solidFill>
                            <a:schemeClr val="tx2"/>
                          </a:solidFill>
                        </a:rPr>
                        <a:t> and consolidates understanding</a:t>
                      </a:r>
                      <a:endParaRPr lang="en-US" sz="3600" dirty="0">
                        <a:solidFill>
                          <a:schemeClr val="tx2"/>
                        </a:solidFill>
                      </a:endParaRPr>
                    </a:p>
                  </a:txBody>
                  <a:tcPr>
                    <a:solidFill>
                      <a:schemeClr val="bg1">
                        <a:lumMod val="75000"/>
                      </a:schemeClr>
                    </a:solidFill>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722313"/>
            <a:ext cx="8637588" cy="1446550"/>
          </a:xfrm>
        </p:spPr>
        <p:txBody>
          <a:bodyPr/>
          <a:lstStyle/>
          <a:p>
            <a:r>
              <a:rPr lang="en-US" dirty="0" err="1" smtClean="0"/>
              <a:t>UbD’s</a:t>
            </a:r>
            <a:r>
              <a:rPr lang="en-US" dirty="0" smtClean="0"/>
              <a:t> Strengths (Brown, 2004)</a:t>
            </a:r>
            <a:br>
              <a:rPr lang="en-US" dirty="0" smtClean="0"/>
            </a:br>
            <a:endParaRPr lang="en-US" dirty="0"/>
          </a:p>
        </p:txBody>
      </p:sp>
      <p:sp>
        <p:nvSpPr>
          <p:cNvPr id="3" name="Content Placeholder 2"/>
          <p:cNvSpPr>
            <a:spLocks noGrp="1"/>
          </p:cNvSpPr>
          <p:nvPr>
            <p:ph idx="1"/>
          </p:nvPr>
        </p:nvSpPr>
        <p:spPr/>
        <p:txBody>
          <a:bodyPr/>
          <a:lstStyle/>
          <a:p>
            <a:r>
              <a:rPr lang="en-US" sz="4000" dirty="0" smtClean="0"/>
              <a:t>It follows common sense.</a:t>
            </a:r>
          </a:p>
          <a:p>
            <a:pPr>
              <a:buNone/>
            </a:pPr>
            <a:endParaRPr lang="en-US" sz="4000" dirty="0" smtClean="0"/>
          </a:p>
          <a:p>
            <a:pPr lvl="0"/>
            <a:r>
              <a:rPr lang="en-US" sz="4000" dirty="0" smtClean="0"/>
              <a:t>It could curb the tendency in public education to teach to the test and to emphasize knowledge-recall learning.</a:t>
            </a:r>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Workshop Mechanics</a:t>
            </a:r>
            <a:endParaRPr lang="en-US" dirty="0"/>
          </a:p>
        </p:txBody>
      </p:sp>
      <p:sp>
        <p:nvSpPr>
          <p:cNvPr id="3" name="Content Placeholder 2"/>
          <p:cNvSpPr>
            <a:spLocks noGrp="1"/>
          </p:cNvSpPr>
          <p:nvPr>
            <p:ph idx="1"/>
          </p:nvPr>
        </p:nvSpPr>
        <p:spPr/>
        <p:txBody>
          <a:bodyPr/>
          <a:lstStyle/>
          <a:p>
            <a:r>
              <a:rPr lang="en-US" dirty="0" smtClean="0"/>
              <a:t>Form groups of 5</a:t>
            </a:r>
          </a:p>
          <a:p>
            <a:endParaRPr lang="en-US" dirty="0" smtClean="0"/>
          </a:p>
          <a:p>
            <a:r>
              <a:rPr lang="en-US" dirty="0" smtClean="0"/>
              <a:t>Decide which of the two units you would like to design</a:t>
            </a:r>
          </a:p>
          <a:p>
            <a:pPr>
              <a:buNone/>
            </a:pPr>
            <a:r>
              <a:rPr lang="en-US" dirty="0" smtClean="0"/>
              <a:t>          Geometry (Volume and Surface Area)</a:t>
            </a:r>
          </a:p>
          <a:p>
            <a:pPr>
              <a:buNone/>
            </a:pPr>
            <a:r>
              <a:rPr lang="en-US" dirty="0" smtClean="0"/>
              <a:t>           Statistics (Measures of Variation)</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Workshop Mechanics</a:t>
            </a:r>
            <a:endParaRPr lang="en-US"/>
          </a:p>
        </p:txBody>
      </p:sp>
      <p:sp>
        <p:nvSpPr>
          <p:cNvPr id="3" name="Content Placeholder 2"/>
          <p:cNvSpPr>
            <a:spLocks noGrp="1"/>
          </p:cNvSpPr>
          <p:nvPr>
            <p:ph idx="1"/>
          </p:nvPr>
        </p:nvSpPr>
        <p:spPr>
          <a:xfrm>
            <a:off x="381000" y="1676400"/>
            <a:ext cx="8208962" cy="4114800"/>
          </a:xfrm>
        </p:spPr>
        <p:txBody>
          <a:bodyPr/>
          <a:lstStyle/>
          <a:p>
            <a:r>
              <a:rPr lang="en-US" dirty="0" smtClean="0"/>
              <a:t>Fill up the template.</a:t>
            </a:r>
          </a:p>
          <a:p>
            <a:endParaRPr lang="en-US" dirty="0" smtClean="0"/>
          </a:p>
          <a:p>
            <a:r>
              <a:rPr lang="en-US" dirty="0" smtClean="0"/>
              <a:t>Modify the activities in the initial template as you see fit</a:t>
            </a:r>
          </a:p>
          <a:p>
            <a:endParaRPr lang="en-US" dirty="0" smtClean="0"/>
          </a:p>
          <a:p>
            <a:r>
              <a:rPr lang="en-US" dirty="0" smtClean="0"/>
              <a:t>You may use extra papers.</a:t>
            </a:r>
          </a:p>
          <a:p>
            <a:endParaRPr lang="en-US" dirty="0" smtClean="0"/>
          </a:p>
          <a:p>
            <a:r>
              <a:rPr lang="en-US" dirty="0" smtClean="0"/>
              <a:t>Be ready to share your design.</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Geometry Unit – Stage I</a:t>
            </a:r>
            <a:endParaRPr lang="en-US" dirty="0"/>
          </a:p>
        </p:txBody>
      </p:sp>
      <p:sp>
        <p:nvSpPr>
          <p:cNvPr id="3" name="Content Placeholder 2"/>
          <p:cNvSpPr>
            <a:spLocks noGrp="1"/>
          </p:cNvSpPr>
          <p:nvPr>
            <p:ph idx="1"/>
          </p:nvPr>
        </p:nvSpPr>
        <p:spPr>
          <a:xfrm>
            <a:off x="304800" y="1524000"/>
            <a:ext cx="8208962" cy="4114800"/>
          </a:xfrm>
        </p:spPr>
        <p:txBody>
          <a:bodyPr/>
          <a:lstStyle/>
          <a:p>
            <a:pPr>
              <a:buNone/>
            </a:pPr>
            <a:endParaRPr lang="en-US" dirty="0" smtClean="0"/>
          </a:p>
          <a:p>
            <a:r>
              <a:rPr lang="en-US" b="1" dirty="0" smtClean="0"/>
              <a:t>Established Goals: </a:t>
            </a:r>
            <a:endParaRPr lang="en-US" b="1" dirty="0" smtClean="0"/>
          </a:p>
          <a:p>
            <a:r>
              <a:rPr lang="en-US" b="1" dirty="0" smtClean="0"/>
              <a:t>                                                                                                                                                </a:t>
            </a:r>
            <a:r>
              <a:rPr lang="en-US" dirty="0" smtClean="0"/>
              <a:t>         </a:t>
            </a:r>
            <a:r>
              <a:rPr lang="en-US" dirty="0" smtClean="0"/>
              <a:t>II. Math7C3b, 4b: Use models and formulas to find surface areas and volumes.</a:t>
            </a:r>
          </a:p>
          <a:p>
            <a:pPr>
              <a:buNone/>
            </a:pPr>
            <a:r>
              <a:rPr lang="en-US" dirty="0" smtClean="0"/>
              <a:t>   II</a:t>
            </a:r>
            <a:r>
              <a:rPr lang="en-US" dirty="0" smtClean="0"/>
              <a:t>. Math9A: Construct models in 2D/3D; make perspective drawings.</a:t>
            </a:r>
          </a:p>
          <a:p>
            <a:pPr>
              <a:buNone/>
            </a:pPr>
            <a:r>
              <a:rPr lang="en-US" dirty="0" smtClean="0"/>
              <a:t> </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Understandings</a:t>
            </a:r>
            <a:endParaRPr lang="en-US" dirty="0"/>
          </a:p>
        </p:txBody>
      </p:sp>
      <p:sp>
        <p:nvSpPr>
          <p:cNvPr id="3" name="Content Placeholder 2"/>
          <p:cNvSpPr>
            <a:spLocks noGrp="1"/>
          </p:cNvSpPr>
          <p:nvPr>
            <p:ph idx="1"/>
          </p:nvPr>
        </p:nvSpPr>
        <p:spPr/>
        <p:txBody>
          <a:bodyPr/>
          <a:lstStyle/>
          <a:p>
            <a:pPr lvl="0"/>
            <a:r>
              <a:rPr lang="en-US" dirty="0" smtClean="0"/>
              <a:t>The </a:t>
            </a:r>
            <a:r>
              <a:rPr lang="en-US" dirty="0" smtClean="0"/>
              <a:t>adaptation of mathematical models and ideas to human problems requires careful judgment and sensitivity to impact.</a:t>
            </a:r>
          </a:p>
          <a:p>
            <a:pPr lvl="0"/>
            <a:r>
              <a:rPr lang="en-US" dirty="0" smtClean="0"/>
              <a:t>Mapping three dimensions onto two (or two onto three) may introduce distortions.</a:t>
            </a:r>
          </a:p>
          <a:p>
            <a:r>
              <a:rPr lang="en-US" dirty="0" smtClean="0"/>
              <a:t>Sometimes the best mathematical answer in not the best solution to real-world problems.</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Essential Questions</a:t>
            </a:r>
            <a:endParaRPr lang="en-US" dirty="0"/>
          </a:p>
        </p:txBody>
      </p:sp>
      <p:sp>
        <p:nvSpPr>
          <p:cNvPr id="3" name="Content Placeholder 2"/>
          <p:cNvSpPr>
            <a:spLocks noGrp="1"/>
          </p:cNvSpPr>
          <p:nvPr>
            <p:ph idx="1"/>
          </p:nvPr>
        </p:nvSpPr>
        <p:spPr>
          <a:xfrm>
            <a:off x="328613" y="2285999"/>
            <a:ext cx="8208962" cy="3770313"/>
          </a:xfrm>
        </p:spPr>
        <p:txBody>
          <a:bodyPr/>
          <a:lstStyle/>
          <a:p>
            <a:pPr lvl="0"/>
            <a:r>
              <a:rPr lang="en-US" dirty="0" smtClean="0"/>
              <a:t>How well can pure mathematics model messy, real-world situations</a:t>
            </a:r>
            <a:r>
              <a:rPr lang="en-US" dirty="0" smtClean="0"/>
              <a:t>?</a:t>
            </a:r>
          </a:p>
          <a:p>
            <a:pPr lvl="0">
              <a:buNone/>
            </a:pPr>
            <a:endParaRPr lang="en-US" dirty="0" smtClean="0"/>
          </a:p>
          <a:p>
            <a:r>
              <a:rPr lang="en-US" dirty="0" smtClean="0"/>
              <a:t>When is the best mathematical answer not the best solution to a problem?</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Students will know…</a:t>
            </a:r>
            <a:endParaRPr lang="en-US" dirty="0"/>
          </a:p>
        </p:txBody>
      </p:sp>
      <p:sp>
        <p:nvSpPr>
          <p:cNvPr id="3" name="Content Placeholder 2"/>
          <p:cNvSpPr>
            <a:spLocks noGrp="1"/>
          </p:cNvSpPr>
          <p:nvPr>
            <p:ph idx="1"/>
          </p:nvPr>
        </p:nvSpPr>
        <p:spPr/>
        <p:txBody>
          <a:bodyPr/>
          <a:lstStyle/>
          <a:p>
            <a:pPr lvl="0"/>
            <a:r>
              <a:rPr lang="en-US" dirty="0" smtClean="0"/>
              <a:t>Formulas for calculating surface</a:t>
            </a:r>
          </a:p>
          <a:p>
            <a:r>
              <a:rPr lang="en-US" dirty="0" smtClean="0"/>
              <a:t> area and volume</a:t>
            </a:r>
          </a:p>
          <a:p>
            <a:r>
              <a:rPr lang="en-US" dirty="0" err="1" smtClean="0"/>
              <a:t>Cavalieri’s</a:t>
            </a:r>
            <a:r>
              <a:rPr lang="en-US" dirty="0" smtClean="0"/>
              <a:t> Principle</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Students will be able to…</a:t>
            </a:r>
            <a:endParaRPr lang="en-US" dirty="0"/>
          </a:p>
        </p:txBody>
      </p:sp>
      <p:sp>
        <p:nvSpPr>
          <p:cNvPr id="3" name="Content Placeholder 2"/>
          <p:cNvSpPr>
            <a:spLocks noGrp="1"/>
          </p:cNvSpPr>
          <p:nvPr>
            <p:ph idx="1"/>
          </p:nvPr>
        </p:nvSpPr>
        <p:spPr/>
        <p:txBody>
          <a:bodyPr/>
          <a:lstStyle/>
          <a:p>
            <a:pPr>
              <a:buNone/>
            </a:pPr>
            <a:endParaRPr lang="en-US" dirty="0" smtClean="0"/>
          </a:p>
          <a:p>
            <a:pPr lvl="0"/>
            <a:r>
              <a:rPr lang="en-US" i="1" dirty="0" smtClean="0"/>
              <a:t>Students will be able to…</a:t>
            </a:r>
            <a:r>
              <a:rPr lang="en-US" dirty="0" smtClean="0"/>
              <a:t> Calculate surface area and </a:t>
            </a:r>
            <a:r>
              <a:rPr lang="en-US" dirty="0" smtClean="0"/>
              <a:t>volume for </a:t>
            </a:r>
            <a:r>
              <a:rPr lang="en-US" dirty="0" smtClean="0"/>
              <a:t>various 3-dimensional </a:t>
            </a:r>
            <a:r>
              <a:rPr lang="en-US" dirty="0" smtClean="0"/>
              <a:t>figures</a:t>
            </a:r>
          </a:p>
          <a:p>
            <a:pPr lvl="0">
              <a:buNone/>
            </a:pPr>
            <a:endParaRPr lang="en-US" dirty="0" smtClean="0"/>
          </a:p>
          <a:p>
            <a:r>
              <a:rPr lang="en-US" dirty="0" smtClean="0"/>
              <a:t>Use </a:t>
            </a:r>
            <a:r>
              <a:rPr lang="en-US" dirty="0" err="1" smtClean="0"/>
              <a:t>Cavalieri’s</a:t>
            </a:r>
            <a:r>
              <a:rPr lang="en-US" dirty="0" smtClean="0"/>
              <a:t> Principle to compare volume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8637588" cy="1077218"/>
          </a:xfrm>
        </p:spPr>
        <p:txBody>
          <a:bodyPr/>
          <a:lstStyle/>
          <a:p>
            <a:r>
              <a:rPr lang="en-US" sz="3200" dirty="0" smtClean="0"/>
              <a:t>Quoted from the 7 Habits of Highly Effective People (Coven, 2005):</a:t>
            </a:r>
            <a:endParaRPr lang="en-US" sz="3200" dirty="0"/>
          </a:p>
        </p:txBody>
      </p:sp>
      <p:sp>
        <p:nvSpPr>
          <p:cNvPr id="3" name="Content Placeholder 2"/>
          <p:cNvSpPr>
            <a:spLocks noGrp="1"/>
          </p:cNvSpPr>
          <p:nvPr>
            <p:ph idx="1"/>
          </p:nvPr>
        </p:nvSpPr>
        <p:spPr>
          <a:xfrm>
            <a:off x="381001" y="1941512"/>
            <a:ext cx="8156574" cy="4535487"/>
          </a:xfrm>
        </p:spPr>
        <p:txBody>
          <a:bodyPr/>
          <a:lstStyle/>
          <a:p>
            <a:pPr>
              <a:buNone/>
            </a:pPr>
            <a:r>
              <a:rPr lang="en-US" dirty="0" smtClean="0"/>
              <a:t>By beginning with the end in mind (the habit of vision), you get</a:t>
            </a:r>
          </a:p>
          <a:p>
            <a:pPr>
              <a:buNone/>
            </a:pPr>
            <a:endParaRPr lang="en-US" dirty="0" smtClean="0"/>
          </a:p>
          <a:p>
            <a:r>
              <a:rPr lang="en-US" dirty="0" smtClean="0"/>
              <a:t>A clear definition of desired results</a:t>
            </a:r>
          </a:p>
          <a:p>
            <a:r>
              <a:rPr lang="en-US" dirty="0" smtClean="0"/>
              <a:t>A greater sense of meaning and purpose</a:t>
            </a:r>
          </a:p>
          <a:p>
            <a:r>
              <a:rPr lang="en-US" dirty="0" smtClean="0"/>
              <a:t>Criteria for deciding what is or what is not important</a:t>
            </a:r>
          </a:p>
          <a:p>
            <a:r>
              <a:rPr lang="en-US" dirty="0" smtClean="0"/>
              <a:t>Improved outcomes</a:t>
            </a:r>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714872"/>
            <a:ext cx="8637588" cy="769441"/>
          </a:xfrm>
        </p:spPr>
        <p:txBody>
          <a:bodyPr/>
          <a:lstStyle/>
          <a:p>
            <a:r>
              <a:rPr lang="en-US" b="1" dirty="0" smtClean="0"/>
              <a:t>Stage 2 - Assessment </a:t>
            </a:r>
            <a:r>
              <a:rPr lang="en-US" b="1" dirty="0" smtClean="0"/>
              <a:t>Evidence</a:t>
            </a:r>
            <a:endParaRPr lang="en-US" dirty="0"/>
          </a:p>
        </p:txBody>
      </p:sp>
      <p:sp>
        <p:nvSpPr>
          <p:cNvPr id="3" name="Content Placeholder 2"/>
          <p:cNvSpPr>
            <a:spLocks noGrp="1"/>
          </p:cNvSpPr>
          <p:nvPr>
            <p:ph idx="1"/>
          </p:nvPr>
        </p:nvSpPr>
        <p:spPr/>
        <p:txBody>
          <a:bodyPr/>
          <a:lstStyle/>
          <a:p>
            <a:pPr>
              <a:buNone/>
            </a:pPr>
            <a:r>
              <a:rPr lang="en-US" dirty="0" smtClean="0"/>
              <a:t>Performance Tasks 1</a:t>
            </a:r>
          </a:p>
          <a:p>
            <a:pPr>
              <a:buNone/>
            </a:pPr>
            <a:endParaRPr lang="en-US" dirty="0" smtClean="0"/>
          </a:p>
          <a:p>
            <a:pPr lvl="0"/>
            <a:r>
              <a:rPr lang="en-US" dirty="0" smtClean="0"/>
              <a:t>Packaging problem: What is the ideal container for shipping bulk quantities of M&amp;M packages cost effectively to stores?</a:t>
            </a:r>
          </a:p>
          <a:p>
            <a:pPr>
              <a:buNone/>
            </a:pPr>
            <a:r>
              <a:rPr lang="en-US" dirty="0" smtClean="0"/>
              <a:t>(Note: The best mathematical answer is not the best solution to the problem.)</a:t>
            </a:r>
          </a:p>
          <a:p>
            <a:pPr>
              <a:buNone/>
            </a:pP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Task 2</a:t>
            </a:r>
            <a:endParaRPr lang="en-US" dirty="0"/>
          </a:p>
        </p:txBody>
      </p:sp>
      <p:sp>
        <p:nvSpPr>
          <p:cNvPr id="3" name="Content Placeholder 2"/>
          <p:cNvSpPr>
            <a:spLocks noGrp="1"/>
          </p:cNvSpPr>
          <p:nvPr>
            <p:ph idx="1"/>
          </p:nvPr>
        </p:nvSpPr>
        <p:spPr/>
        <p:txBody>
          <a:bodyPr/>
          <a:lstStyle/>
          <a:p>
            <a:endParaRPr lang="en-US" dirty="0" smtClean="0"/>
          </a:p>
          <a:p>
            <a:r>
              <a:rPr lang="en-US" dirty="0" smtClean="0"/>
              <a:t>As </a:t>
            </a:r>
            <a:r>
              <a:rPr lang="en-US" dirty="0" smtClean="0"/>
              <a:t>a consultant to the United Nations, propose the least controversial 2-dimensional map of the world. Explain your mathematical reasoning.</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Evidences</a:t>
            </a:r>
            <a:endParaRPr lang="en-US" dirty="0"/>
          </a:p>
        </p:txBody>
      </p:sp>
      <p:sp>
        <p:nvSpPr>
          <p:cNvPr id="3" name="Content Placeholder 2"/>
          <p:cNvSpPr>
            <a:spLocks noGrp="1"/>
          </p:cNvSpPr>
          <p:nvPr>
            <p:ph idx="1"/>
          </p:nvPr>
        </p:nvSpPr>
        <p:spPr/>
        <p:txBody>
          <a:bodyPr/>
          <a:lstStyle/>
          <a:p>
            <a:pPr lvl="0"/>
            <a:r>
              <a:rPr lang="en-US" dirty="0" smtClean="0"/>
              <a:t>Odd-numbered problems in </a:t>
            </a:r>
            <a:r>
              <a:rPr lang="en-US" dirty="0" smtClean="0"/>
              <a:t>full</a:t>
            </a:r>
          </a:p>
          <a:p>
            <a:pPr lvl="0">
              <a:buNone/>
            </a:pPr>
            <a:endParaRPr lang="en-US" dirty="0" smtClean="0"/>
          </a:p>
          <a:p>
            <a:r>
              <a:rPr lang="en-US" dirty="0" smtClean="0"/>
              <a:t>Chapter Review, pp. 516-519</a:t>
            </a:r>
          </a:p>
          <a:p>
            <a:pPr>
              <a:buNone/>
            </a:pPr>
            <a:endParaRPr lang="en-US" dirty="0" smtClean="0"/>
          </a:p>
          <a:p>
            <a:pPr lvl="0"/>
            <a:r>
              <a:rPr lang="en-US" dirty="0" smtClean="0"/>
              <a:t>Progress on self-test, p. 515</a:t>
            </a:r>
          </a:p>
          <a:p>
            <a:endParaRPr lang="en-US" dirty="0" smtClean="0"/>
          </a:p>
          <a:p>
            <a:pPr lvl="0"/>
            <a:r>
              <a:rPr lang="en-US" dirty="0" smtClean="0"/>
              <a:t>Homework each third question in subchapter reviews and all explorations</a:t>
            </a:r>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 3 Learning Plan</a:t>
            </a:r>
            <a:endParaRPr lang="en-US" dirty="0"/>
          </a:p>
        </p:txBody>
      </p:sp>
      <p:sp>
        <p:nvSpPr>
          <p:cNvPr id="3" name="Content Placeholder 2"/>
          <p:cNvSpPr>
            <a:spLocks noGrp="1"/>
          </p:cNvSpPr>
          <p:nvPr>
            <p:ph idx="1"/>
          </p:nvPr>
        </p:nvSpPr>
        <p:spPr/>
        <p:txBody>
          <a:bodyPr/>
          <a:lstStyle/>
          <a:p>
            <a:pPr>
              <a:buNone/>
            </a:pPr>
            <a:r>
              <a:rPr lang="en-US" b="1" dirty="0" smtClean="0"/>
              <a:t>Learning </a:t>
            </a:r>
            <a:r>
              <a:rPr lang="en-US" b="1" dirty="0" smtClean="0"/>
              <a:t>Activities:</a:t>
            </a:r>
            <a:r>
              <a:rPr lang="en-US" dirty="0" smtClean="0"/>
              <a:t> </a:t>
            </a:r>
          </a:p>
          <a:p>
            <a:pPr>
              <a:buNone/>
            </a:pPr>
            <a:endParaRPr lang="en-US" dirty="0" smtClean="0"/>
          </a:p>
          <a:p>
            <a:pPr>
              <a:buNone/>
            </a:pPr>
            <a:r>
              <a:rPr lang="en-US" dirty="0" smtClean="0"/>
              <a:t>Investigate </a:t>
            </a:r>
            <a:r>
              <a:rPr lang="en-US" dirty="0" smtClean="0"/>
              <a:t>the relationship of surface areas and volume of various containers (e.g. tuna </a:t>
            </a:r>
            <a:r>
              <a:rPr lang="en-US" dirty="0" smtClean="0"/>
              <a:t>fish </a:t>
            </a:r>
            <a:r>
              <a:rPr lang="en-US" dirty="0" smtClean="0"/>
              <a:t>cans, cereal boxes, Pringles, candy packages</a:t>
            </a:r>
            <a:r>
              <a:rPr lang="en-US" dirty="0" smtClean="0"/>
              <a:t>)</a:t>
            </a:r>
          </a:p>
          <a:p>
            <a:pPr>
              <a:buNone/>
            </a:pPr>
            <a:endParaRPr lang="en-US" dirty="0" smtClean="0"/>
          </a:p>
          <a:p>
            <a:r>
              <a:rPr lang="en-US" dirty="0" smtClean="0"/>
              <a:t>Exploration </a:t>
            </a:r>
            <a:r>
              <a:rPr lang="en-US" dirty="0" smtClean="0"/>
              <a:t>25, p. 509</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smtClean="0"/>
              <a:t>Investigate different map projections to determine their mathematical accuracy (i.e. degree of distortion)</a:t>
            </a:r>
          </a:p>
          <a:p>
            <a:pPr lvl="0"/>
            <a:r>
              <a:rPr lang="en-US" dirty="0" smtClean="0"/>
              <a:t>Read Chapter 10 in UCSMP Geometry</a:t>
            </a:r>
          </a:p>
          <a:p>
            <a:pPr lvl="0"/>
            <a:r>
              <a:rPr lang="en-US" dirty="0" smtClean="0"/>
              <a:t>Exploration 22, p. 504</a:t>
            </a:r>
          </a:p>
          <a:p>
            <a:pPr lvl="0"/>
            <a:r>
              <a:rPr lang="en-US" dirty="0" smtClean="0"/>
              <a:t>Exploration 22, p. 482</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Statistics – Stage I</a:t>
            </a:r>
            <a:endParaRPr lang="en-US" dirty="0"/>
          </a:p>
        </p:txBody>
      </p:sp>
      <p:sp>
        <p:nvSpPr>
          <p:cNvPr id="3" name="Content Placeholder 2"/>
          <p:cNvSpPr>
            <a:spLocks noGrp="1"/>
          </p:cNvSpPr>
          <p:nvPr>
            <p:ph idx="1"/>
          </p:nvPr>
        </p:nvSpPr>
        <p:spPr/>
        <p:txBody>
          <a:bodyPr/>
          <a:lstStyle/>
          <a:p>
            <a:pPr>
              <a:buNone/>
            </a:pPr>
            <a:endParaRPr lang="en-US" dirty="0" smtClean="0"/>
          </a:p>
          <a:p>
            <a:r>
              <a:rPr lang="en-US" b="1" dirty="0" smtClean="0"/>
              <a:t>Established Goals:   </a:t>
            </a:r>
            <a:endParaRPr lang="en-US" b="1" dirty="0" smtClean="0"/>
          </a:p>
          <a:p>
            <a:pPr>
              <a:buNone/>
            </a:pPr>
            <a:r>
              <a:rPr lang="en-US" b="1" dirty="0" smtClean="0"/>
              <a:t>                                                                                                                                               </a:t>
            </a:r>
            <a:r>
              <a:rPr lang="en-US" dirty="0" smtClean="0"/>
              <a:t>         </a:t>
            </a:r>
            <a:r>
              <a:rPr lang="en-US" dirty="0" smtClean="0"/>
              <a:t>Develop statistical literacy by analyzing, comparing, and solving for the measures of variability accurately.</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Understandings…</a:t>
            </a:r>
            <a:endParaRPr lang="en-US" dirty="0"/>
          </a:p>
        </p:txBody>
      </p:sp>
      <p:sp>
        <p:nvSpPr>
          <p:cNvPr id="3" name="Content Placeholder 2"/>
          <p:cNvSpPr>
            <a:spLocks noGrp="1"/>
          </p:cNvSpPr>
          <p:nvPr>
            <p:ph idx="1"/>
          </p:nvPr>
        </p:nvSpPr>
        <p:spPr/>
        <p:txBody>
          <a:bodyPr/>
          <a:lstStyle/>
          <a:p>
            <a:pPr>
              <a:buNone/>
            </a:pPr>
            <a:r>
              <a:rPr lang="en-US" i="1" dirty="0" smtClean="0"/>
              <a:t>Student will understand that…</a:t>
            </a:r>
            <a:endParaRPr lang="en-US" dirty="0" smtClean="0"/>
          </a:p>
          <a:p>
            <a:pPr lvl="0"/>
            <a:r>
              <a:rPr lang="en-US" dirty="0" smtClean="0"/>
              <a:t>Statistical analysis often reveals patterns that prove useful or meaningful.</a:t>
            </a:r>
          </a:p>
          <a:p>
            <a:pPr lvl="0"/>
            <a:r>
              <a:rPr lang="en-US" dirty="0" smtClean="0"/>
              <a:t>Statistics can conceal as well as reveal</a:t>
            </a:r>
          </a:p>
          <a:p>
            <a:r>
              <a:rPr lang="en-US" dirty="0" smtClean="0"/>
              <a:t>Abstract ideas, such as individual differences and consistency, can be modeled statistically</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Essential Questions</a:t>
            </a:r>
            <a:endParaRPr lang="en-US" dirty="0"/>
          </a:p>
        </p:txBody>
      </p:sp>
      <p:sp>
        <p:nvSpPr>
          <p:cNvPr id="3" name="Content Placeholder 2"/>
          <p:cNvSpPr>
            <a:spLocks noGrp="1"/>
          </p:cNvSpPr>
          <p:nvPr>
            <p:ph idx="1"/>
          </p:nvPr>
        </p:nvSpPr>
        <p:spPr/>
        <p:txBody>
          <a:bodyPr/>
          <a:lstStyle/>
          <a:p>
            <a:pPr lvl="0"/>
            <a:r>
              <a:rPr lang="en-US" dirty="0" smtClean="0"/>
              <a:t>How do people and events differ?</a:t>
            </a:r>
          </a:p>
          <a:p>
            <a:pPr lvl="0"/>
            <a:r>
              <a:rPr lang="en-US" dirty="0" smtClean="0"/>
              <a:t>What is a consistent performance - and how can mathematics help us answer the questions?</a:t>
            </a:r>
          </a:p>
          <a:p>
            <a:r>
              <a:rPr lang="en-US" dirty="0" smtClean="0"/>
              <a:t>How well can statistics reveal patterns in usually messy, real-world data?</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Students will know…</a:t>
            </a:r>
            <a:endParaRPr lang="en-US" dirty="0"/>
          </a:p>
        </p:txBody>
      </p:sp>
      <p:sp>
        <p:nvSpPr>
          <p:cNvPr id="3" name="Content Placeholder 2"/>
          <p:cNvSpPr>
            <a:spLocks noGrp="1"/>
          </p:cNvSpPr>
          <p:nvPr>
            <p:ph idx="1"/>
          </p:nvPr>
        </p:nvSpPr>
        <p:spPr/>
        <p:txBody>
          <a:bodyPr/>
          <a:lstStyle/>
          <a:p>
            <a:pPr lvl="0"/>
            <a:r>
              <a:rPr lang="en-US" dirty="0" smtClean="0"/>
              <a:t>Formulas for calculating variability of a given set of data (e.g. range, standard deviation</a:t>
            </a:r>
            <a:r>
              <a:rPr lang="en-US" dirty="0" smtClean="0"/>
              <a:t>)</a:t>
            </a:r>
          </a:p>
          <a:p>
            <a:pPr lvl="0">
              <a:buNone/>
            </a:pPr>
            <a:endParaRPr lang="en-US" dirty="0" smtClean="0"/>
          </a:p>
          <a:p>
            <a:r>
              <a:rPr lang="en-US" dirty="0" smtClean="0"/>
              <a:t>Interpretation of the results obtained by the measures of variability</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Students will be able to…</a:t>
            </a:r>
            <a:endParaRPr lang="en-US" dirty="0"/>
          </a:p>
        </p:txBody>
      </p:sp>
      <p:sp>
        <p:nvSpPr>
          <p:cNvPr id="3" name="Content Placeholder 2"/>
          <p:cNvSpPr>
            <a:spLocks noGrp="1"/>
          </p:cNvSpPr>
          <p:nvPr>
            <p:ph idx="1"/>
          </p:nvPr>
        </p:nvSpPr>
        <p:spPr/>
        <p:txBody>
          <a:bodyPr/>
          <a:lstStyle/>
          <a:p>
            <a:pPr lvl="0"/>
            <a:r>
              <a:rPr lang="en-US" dirty="0" smtClean="0"/>
              <a:t>Calculate the different measures of variability relative to a given set of data, grouped or ungrouped (e.g., range, S.D</a:t>
            </a:r>
            <a:r>
              <a:rPr lang="en-US" dirty="0" smtClean="0"/>
              <a:t>.)</a:t>
            </a:r>
          </a:p>
          <a:p>
            <a:pPr lvl="0"/>
            <a:r>
              <a:rPr lang="en-US" dirty="0" smtClean="0"/>
              <a:t>Give </a:t>
            </a:r>
            <a:r>
              <a:rPr lang="en-US" dirty="0" smtClean="0"/>
              <a:t>the characteristics of a set of data using the measures of variability.</a:t>
            </a:r>
          </a:p>
          <a:p>
            <a:pPr lvl="0"/>
            <a:r>
              <a:rPr lang="en-US" dirty="0" smtClean="0"/>
              <a:t>Make a valid interpretation regarding the variability of graphs and data.</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8613" y="2057399"/>
            <a:ext cx="8208962" cy="3998913"/>
          </a:xfrm>
        </p:spPr>
        <p:txBody>
          <a:bodyPr/>
          <a:lstStyle/>
          <a:p>
            <a:pPr>
              <a:buNone/>
            </a:pPr>
            <a:r>
              <a:rPr lang="en-US" dirty="0" smtClean="0">
                <a:solidFill>
                  <a:schemeClr val="tx1"/>
                </a:solidFill>
                <a:latin typeface="+mn-lt"/>
                <a:ea typeface="+mn-ea"/>
                <a:cs typeface="+mn-cs"/>
              </a:rPr>
              <a:t>   </a:t>
            </a:r>
            <a:r>
              <a:rPr lang="en-US" sz="4000" dirty="0" smtClean="0">
                <a:solidFill>
                  <a:schemeClr val="tx1"/>
                </a:solidFill>
                <a:latin typeface="Berlin Sans FB Demi" pitchFamily="34" charset="0"/>
                <a:cs typeface="Aharoni" pitchFamily="2" charset="-79"/>
              </a:rPr>
              <a:t>The foremost strength of </a:t>
            </a:r>
            <a:r>
              <a:rPr lang="en-US" sz="4000" dirty="0" err="1" smtClean="0">
                <a:solidFill>
                  <a:schemeClr val="tx1"/>
                </a:solidFill>
                <a:latin typeface="Berlin Sans FB Demi" pitchFamily="34" charset="0"/>
                <a:cs typeface="Aharoni" pitchFamily="2" charset="-79"/>
              </a:rPr>
              <a:t>UbD</a:t>
            </a:r>
            <a:r>
              <a:rPr lang="en-US" sz="4000" dirty="0" smtClean="0">
                <a:solidFill>
                  <a:schemeClr val="tx1"/>
                </a:solidFill>
                <a:latin typeface="Berlin Sans FB Demi" pitchFamily="34" charset="0"/>
                <a:cs typeface="Aharoni" pitchFamily="2" charset="-79"/>
              </a:rPr>
              <a:t> is the </a:t>
            </a:r>
            <a:r>
              <a:rPr lang="en-US" sz="4000" dirty="0" smtClean="0">
                <a:solidFill>
                  <a:schemeClr val="tx2"/>
                </a:solidFill>
                <a:latin typeface="Berlin Sans FB Demi" pitchFamily="34" charset="0"/>
                <a:cs typeface="Aharoni" pitchFamily="2" charset="-79"/>
              </a:rPr>
              <a:t>commonsense</a:t>
            </a:r>
            <a:r>
              <a:rPr lang="en-US" sz="4000" dirty="0" smtClean="0">
                <a:solidFill>
                  <a:schemeClr val="tx1"/>
                </a:solidFill>
                <a:latin typeface="Berlin Sans FB Demi" pitchFamily="34" charset="0"/>
                <a:cs typeface="Aharoni" pitchFamily="2" charset="-79"/>
              </a:rPr>
              <a:t> nature of its principles and strategies.</a:t>
            </a:r>
          </a:p>
          <a:p>
            <a:pPr>
              <a:buNone/>
            </a:pPr>
            <a:endParaRPr lang="en-US" sz="4000" dirty="0" smtClean="0">
              <a:latin typeface="Berlin Sans FB Demi" pitchFamily="34" charset="0"/>
              <a:cs typeface="Aharoni" pitchFamily="2" charset="-79"/>
            </a:endParaRPr>
          </a:p>
          <a:p>
            <a:pPr>
              <a:buNone/>
            </a:pPr>
            <a:r>
              <a:rPr lang="en-US" sz="4000" dirty="0" smtClean="0">
                <a:solidFill>
                  <a:schemeClr val="tx1"/>
                </a:solidFill>
                <a:latin typeface="Berlin Sans FB Demi" pitchFamily="34" charset="0"/>
                <a:cs typeface="Aharoni" pitchFamily="2" charset="-79"/>
              </a:rPr>
              <a:t>				- John Brown (2005)</a:t>
            </a:r>
          </a:p>
          <a:p>
            <a:pPr lvl="0">
              <a:buNone/>
            </a:pPr>
            <a:endParaRPr lang="en-US" dirty="0" smtClean="0">
              <a:solidFill>
                <a:schemeClr val="tx1"/>
              </a:solidFill>
              <a:latin typeface="+mn-lt"/>
              <a:ea typeface="+mn-ea"/>
              <a:cs typeface="+mn-cs"/>
            </a:endParaRPr>
          </a:p>
          <a:p>
            <a:pPr lvl="0">
              <a:buNone/>
            </a:pPr>
            <a:endParaRPr lang="en-US" dirty="0" smtClean="0"/>
          </a:p>
          <a:p>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 2 – Assessment Evidence</a:t>
            </a:r>
            <a:endParaRPr lang="en-US" dirty="0"/>
          </a:p>
        </p:txBody>
      </p:sp>
      <p:sp>
        <p:nvSpPr>
          <p:cNvPr id="3" name="Content Placeholder 2"/>
          <p:cNvSpPr>
            <a:spLocks noGrp="1"/>
          </p:cNvSpPr>
          <p:nvPr>
            <p:ph idx="1"/>
          </p:nvPr>
        </p:nvSpPr>
        <p:spPr/>
        <p:txBody>
          <a:bodyPr/>
          <a:lstStyle/>
          <a:p>
            <a:pPr lvl="0"/>
            <a:r>
              <a:rPr lang="en-US" sz="2800" dirty="0" smtClean="0"/>
              <a:t>Three students </a:t>
            </a:r>
            <a:r>
              <a:rPr lang="en-US" sz="2800" dirty="0" smtClean="0"/>
              <a:t>must be selected to represent the school in a </a:t>
            </a:r>
            <a:r>
              <a:rPr lang="en-US" sz="2800" dirty="0" smtClean="0"/>
              <a:t>quiz bee</a:t>
            </a:r>
            <a:r>
              <a:rPr lang="en-US" sz="2800" dirty="0" smtClean="0"/>
              <a:t>. The principal asks the teacher to randomly select three students from any of the classes since all classes have the same mean. Is this fair? If the policy of the school is to really randomly select the 3 representatives from any of the classes, in which class should the teacher get the representatives - the one with high or low variability? Explain your answer.</a:t>
            </a:r>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Task 2</a:t>
            </a:r>
            <a:endParaRPr lang="en-US" dirty="0"/>
          </a:p>
        </p:txBody>
      </p:sp>
      <p:sp>
        <p:nvSpPr>
          <p:cNvPr id="3" name="Content Placeholder 2"/>
          <p:cNvSpPr>
            <a:spLocks noGrp="1"/>
          </p:cNvSpPr>
          <p:nvPr>
            <p:ph idx="1"/>
          </p:nvPr>
        </p:nvSpPr>
        <p:spPr/>
        <p:txBody>
          <a:bodyPr/>
          <a:lstStyle/>
          <a:p>
            <a:pPr lvl="0">
              <a:buNone/>
            </a:pPr>
            <a:endParaRPr lang="en-US" dirty="0" smtClean="0"/>
          </a:p>
          <a:p>
            <a:pPr lvl="0"/>
            <a:r>
              <a:rPr lang="en-US" dirty="0" smtClean="0"/>
              <a:t>Critique </a:t>
            </a:r>
            <a:r>
              <a:rPr lang="en-US" dirty="0" smtClean="0"/>
              <a:t>real-world statistical analyses and misleading graphs that you can find in magazines, newspapers or internet.</a:t>
            </a:r>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Evidences</a:t>
            </a:r>
            <a:endParaRPr lang="en-US" dirty="0"/>
          </a:p>
        </p:txBody>
      </p:sp>
      <p:sp>
        <p:nvSpPr>
          <p:cNvPr id="3" name="Content Placeholder 2"/>
          <p:cNvSpPr>
            <a:spLocks noGrp="1"/>
          </p:cNvSpPr>
          <p:nvPr>
            <p:ph idx="1"/>
          </p:nvPr>
        </p:nvSpPr>
        <p:spPr>
          <a:xfrm>
            <a:off x="1066799" y="1941513"/>
            <a:ext cx="7470775" cy="4114800"/>
          </a:xfrm>
        </p:spPr>
        <p:txBody>
          <a:bodyPr/>
          <a:lstStyle/>
          <a:p>
            <a:pPr lvl="0"/>
            <a:r>
              <a:rPr lang="en-US" dirty="0" smtClean="0"/>
              <a:t>Odd-numbered problems in full</a:t>
            </a:r>
          </a:p>
          <a:p>
            <a:r>
              <a:rPr lang="en-US" dirty="0" smtClean="0"/>
              <a:t>Chapter Review, pp. </a:t>
            </a:r>
            <a:r>
              <a:rPr lang="en-US" dirty="0" smtClean="0"/>
              <a:t>516-519</a:t>
            </a:r>
            <a:endParaRPr lang="en-US" dirty="0" smtClean="0"/>
          </a:p>
          <a:p>
            <a:pPr lvl="0"/>
            <a:r>
              <a:rPr lang="en-US" dirty="0" smtClean="0"/>
              <a:t>Progress on self-test, p. </a:t>
            </a:r>
            <a:r>
              <a:rPr lang="en-US" dirty="0" smtClean="0"/>
              <a:t>515</a:t>
            </a:r>
            <a:endParaRPr lang="en-US" dirty="0" smtClean="0"/>
          </a:p>
          <a:p>
            <a:pPr lvl="0"/>
            <a:r>
              <a:rPr lang="en-US" dirty="0" smtClean="0"/>
              <a:t>Homework each third question in subchapter reviews and all explorations</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Stage 3</a:t>
            </a:r>
            <a:endParaRPr lang="en-US" dirty="0"/>
          </a:p>
        </p:txBody>
      </p:sp>
      <p:sp>
        <p:nvSpPr>
          <p:cNvPr id="3" name="Content Placeholder 2"/>
          <p:cNvSpPr>
            <a:spLocks noGrp="1"/>
          </p:cNvSpPr>
          <p:nvPr>
            <p:ph idx="1"/>
          </p:nvPr>
        </p:nvSpPr>
        <p:spPr/>
        <p:txBody>
          <a:bodyPr/>
          <a:lstStyle/>
          <a:p>
            <a:pPr>
              <a:buNone/>
            </a:pPr>
            <a:r>
              <a:rPr lang="en-US" dirty="0" smtClean="0"/>
              <a:t>Learning Activities</a:t>
            </a:r>
          </a:p>
          <a:p>
            <a:pPr lvl="0">
              <a:buNone/>
            </a:pPr>
            <a:endParaRPr lang="en-US" dirty="0" smtClean="0"/>
          </a:p>
          <a:p>
            <a:pPr lvl="0">
              <a:buNone/>
            </a:pPr>
            <a:r>
              <a:rPr lang="en-US" dirty="0" smtClean="0"/>
              <a:t>1. Introduce </a:t>
            </a:r>
            <a:r>
              <a:rPr lang="en-US" dirty="0" smtClean="0"/>
              <a:t>and discuss the essential questions: “How do people and events differ?” “What is a consistent performance - and how can mathematics help us answer the questions?”</a:t>
            </a:r>
          </a:p>
          <a:p>
            <a:pPr>
              <a:buNone/>
            </a:pPr>
            <a:endParaRPr lang="en-US" dirty="0" smtClean="0"/>
          </a:p>
          <a:p>
            <a:pPr>
              <a:buNone/>
            </a:pP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buNone/>
            </a:pPr>
            <a:r>
              <a:rPr lang="en-US" dirty="0" smtClean="0"/>
              <a:t>2. </a:t>
            </a:r>
            <a:r>
              <a:rPr lang="en-US" dirty="0" smtClean="0"/>
              <a:t>Present the points scored by several athletes across several games. Which athlete gave a more consistent performance?  What is a good measure of consistency in performance? Did two athletes have the same mean? If yes, were their scores exactly the same? Who performed more consistently?</a:t>
            </a:r>
          </a:p>
          <a:p>
            <a:pPr>
              <a:buNone/>
            </a:pPr>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buNone/>
            </a:pPr>
            <a:r>
              <a:rPr lang="en-US" dirty="0" smtClean="0"/>
              <a:t>3. Connect </a:t>
            </a:r>
            <a:r>
              <a:rPr lang="en-US" dirty="0" smtClean="0"/>
              <a:t>the discussion to the section in the textbook on measures of variation. Give exercises on computing the range and standard deviation using ungrouped data.</a:t>
            </a:r>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buNone/>
            </a:pPr>
            <a:r>
              <a:rPr lang="en-US" dirty="0" smtClean="0"/>
              <a:t>4. </a:t>
            </a:r>
            <a:r>
              <a:rPr lang="en-US" dirty="0" smtClean="0"/>
              <a:t>Ask the students to list their grades in mathematics quizzes for the past quarter and let them compute the mean. </a:t>
            </a:r>
          </a:p>
          <a:p>
            <a:pPr>
              <a:buNone/>
            </a:pPr>
            <a:endParaRPr lang="en-US" dirty="0" smtClean="0"/>
          </a:p>
          <a:p>
            <a:pPr lvl="0"/>
            <a:r>
              <a:rPr lang="en-US" dirty="0" smtClean="0"/>
              <a:t>How can you compare the data with the same average but different range? What do the measures of variability reveal? </a:t>
            </a:r>
          </a:p>
          <a:p>
            <a:pPr>
              <a:buNone/>
            </a:pPr>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smtClean="0"/>
              <a:t>Which provides a more stable measure of variability? Support your answers</a:t>
            </a:r>
            <a:r>
              <a:rPr lang="en-US" dirty="0" smtClean="0"/>
              <a:t>.</a:t>
            </a:r>
          </a:p>
          <a:p>
            <a:pPr lvl="0">
              <a:buNone/>
            </a:pPr>
            <a:endParaRPr lang="en-US" dirty="0" smtClean="0"/>
          </a:p>
          <a:p>
            <a:pPr lvl="0"/>
            <a:r>
              <a:rPr lang="en-US" dirty="0" smtClean="0"/>
              <a:t>How will you interpret the computed variability of your scores in math quizzes?</a:t>
            </a:r>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0">
              <a:buNone/>
            </a:pPr>
            <a:r>
              <a:rPr lang="en-US" dirty="0" smtClean="0"/>
              <a:t>5. Graph </a:t>
            </a:r>
            <a:r>
              <a:rPr lang="en-US" dirty="0" smtClean="0"/>
              <a:t>your scores. Ask the students to compare the graphs obtained. How does a graph reveal the variability of the scores?</a:t>
            </a:r>
          </a:p>
          <a:p>
            <a:pPr>
              <a:buNone/>
            </a:pPr>
            <a:endParaRPr lang="en-US" dirty="0" smtClean="0"/>
          </a:p>
          <a:p>
            <a:pPr lvl="0">
              <a:buNone/>
            </a:pPr>
            <a:r>
              <a:rPr lang="en-US" dirty="0" smtClean="0"/>
              <a:t>6. </a:t>
            </a:r>
            <a:r>
              <a:rPr lang="en-US" dirty="0" smtClean="0"/>
              <a:t>Give a quiz on finding the range and standard deviation of ungrouped data.</a:t>
            </a:r>
          </a:p>
          <a:p>
            <a:pPr>
              <a:buNone/>
            </a:pPr>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buNone/>
            </a:pPr>
            <a:r>
              <a:rPr lang="en-US" dirty="0" smtClean="0"/>
              <a:t>7. Cooperative </a:t>
            </a:r>
            <a:r>
              <a:rPr lang="en-US" dirty="0" smtClean="0"/>
              <a:t>Work: </a:t>
            </a:r>
            <a:endParaRPr lang="en-US" dirty="0" smtClean="0"/>
          </a:p>
          <a:p>
            <a:pPr lvl="0">
              <a:buNone/>
            </a:pPr>
            <a:endParaRPr lang="en-US" dirty="0" smtClean="0"/>
          </a:p>
          <a:p>
            <a:pPr lvl="0">
              <a:buNone/>
            </a:pPr>
            <a:r>
              <a:rPr lang="en-US" dirty="0" smtClean="0"/>
              <a:t>   The </a:t>
            </a:r>
            <a:r>
              <a:rPr lang="en-US" dirty="0" smtClean="0"/>
              <a:t>teacher will show the grades in mathematics of the students from two classes (without reflecting the students’ names).  Ask the students to group the data and compute for the mean and range.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71600"/>
            <a:ext cx="8208962" cy="4114800"/>
          </a:xfrm>
        </p:spPr>
        <p:txBody>
          <a:bodyPr/>
          <a:lstStyle/>
          <a:p>
            <a:endParaRPr lang="en-US" dirty="0" smtClean="0"/>
          </a:p>
          <a:p>
            <a:endParaRPr lang="en-US" dirty="0" smtClean="0"/>
          </a:p>
          <a:p>
            <a:pPr algn="ctr">
              <a:buNone/>
            </a:pPr>
            <a:r>
              <a:rPr lang="en-US" sz="5400" dirty="0" smtClean="0">
                <a:solidFill>
                  <a:schemeClr val="tx2"/>
                </a:solidFill>
                <a:latin typeface="Berlin Sans FB Demi" pitchFamily="34" charset="0"/>
              </a:rPr>
              <a:t>Designing a Course by </a:t>
            </a:r>
          </a:p>
          <a:p>
            <a:pPr algn="ctr">
              <a:buNone/>
            </a:pPr>
            <a:r>
              <a:rPr lang="en-US" sz="5400" dirty="0" smtClean="0">
                <a:solidFill>
                  <a:schemeClr val="tx2"/>
                </a:solidFill>
                <a:latin typeface="Berlin Sans FB Demi" pitchFamily="34" charset="0"/>
              </a:rPr>
              <a:t>Common Sense</a:t>
            </a:r>
            <a:endParaRPr lang="en-US" sz="5400" dirty="0">
              <a:solidFill>
                <a:schemeClr val="tx2"/>
              </a:solidFill>
              <a:latin typeface="Berlin Sans FB Demi" pitchFamily="34" charset="0"/>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smtClean="0"/>
              <a:t>Is it fair to consider the highest and lowest scores only? Support your answer</a:t>
            </a:r>
            <a:r>
              <a:rPr lang="en-US" dirty="0" smtClean="0"/>
              <a:t>.</a:t>
            </a:r>
          </a:p>
          <a:p>
            <a:pPr lvl="0">
              <a:buNone/>
            </a:pPr>
            <a:endParaRPr lang="en-US" dirty="0" smtClean="0"/>
          </a:p>
          <a:p>
            <a:pPr lvl="0"/>
            <a:r>
              <a:rPr lang="en-US" dirty="0" smtClean="0"/>
              <a:t> Based on the results of the mean, speculate on which group of data is more variable. </a:t>
            </a:r>
          </a:p>
          <a:p>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smtClean="0"/>
              <a:t>Ask the students to graph the grouped data. Based on the graphs, speculate which set of data is more variable</a:t>
            </a:r>
            <a:r>
              <a:rPr lang="en-US" dirty="0" smtClean="0"/>
              <a:t>?</a:t>
            </a:r>
          </a:p>
          <a:p>
            <a:pPr lvl="0">
              <a:buNone/>
            </a:pPr>
            <a:endParaRPr lang="en-US" dirty="0" smtClean="0"/>
          </a:p>
          <a:p>
            <a:pPr lvl="0"/>
            <a:r>
              <a:rPr lang="en-US" dirty="0" smtClean="0"/>
              <a:t>Ask the students to compute for the standard deviation of both sets of data. Were your speculations correct?</a:t>
            </a:r>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buNone/>
            </a:pPr>
            <a:r>
              <a:rPr lang="en-US" dirty="0" smtClean="0"/>
              <a:t>8. Let </a:t>
            </a:r>
            <a:r>
              <a:rPr lang="en-US" dirty="0" smtClean="0"/>
              <a:t>the students investigate the following</a:t>
            </a:r>
            <a:r>
              <a:rPr lang="en-US" dirty="0" smtClean="0"/>
              <a:t>:</a:t>
            </a:r>
          </a:p>
          <a:p>
            <a:pPr lvl="0">
              <a:buNone/>
            </a:pPr>
            <a:endParaRPr lang="en-US" dirty="0" smtClean="0"/>
          </a:p>
          <a:p>
            <a:pPr lvl="0"/>
            <a:r>
              <a:rPr lang="en-US" dirty="0" smtClean="0"/>
              <a:t>Suppose you remove the highest and lowest scores in a set of data, what happens to the variability of the scores?</a:t>
            </a:r>
          </a:p>
          <a:p>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8613" y="533400"/>
            <a:ext cx="8208962" cy="5522913"/>
          </a:xfrm>
        </p:spPr>
        <p:txBody>
          <a:bodyPr/>
          <a:lstStyle/>
          <a:p>
            <a:pPr lvl="0"/>
            <a:r>
              <a:rPr lang="en-US" dirty="0" smtClean="0"/>
              <a:t>If each score in a set of data is increased by the same number, what happens to the variability of the scores</a:t>
            </a:r>
            <a:r>
              <a:rPr lang="en-US" dirty="0" smtClean="0"/>
              <a:t>?</a:t>
            </a:r>
          </a:p>
          <a:p>
            <a:pPr lvl="0">
              <a:buNone/>
            </a:pPr>
            <a:endParaRPr lang="en-US" dirty="0" smtClean="0"/>
          </a:p>
          <a:p>
            <a:pPr lvl="0"/>
            <a:r>
              <a:rPr lang="en-US" dirty="0" smtClean="0"/>
              <a:t>When the scores are the same, what is the variability of the scores? How does the graph look like</a:t>
            </a:r>
            <a:r>
              <a:rPr lang="en-US" dirty="0" smtClean="0"/>
              <a:t>?</a:t>
            </a:r>
          </a:p>
          <a:p>
            <a:pPr lvl="0">
              <a:buNone/>
            </a:pPr>
            <a:endParaRPr lang="en-US" dirty="0" smtClean="0"/>
          </a:p>
          <a:p>
            <a:pPr lvl="0"/>
            <a:r>
              <a:rPr lang="en-US" dirty="0" smtClean="0"/>
              <a:t>When no two scores are the same, what is the variability of the scores? How does the graph look like?</a:t>
            </a:r>
          </a:p>
          <a:p>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endParaRPr lang="en-US" dirty="0" smtClean="0"/>
          </a:p>
          <a:p>
            <a:pPr>
              <a:buNone/>
            </a:pPr>
            <a:endParaRPr lang="en-US" dirty="0" smtClean="0"/>
          </a:p>
          <a:p>
            <a:pPr algn="ctr">
              <a:buNone/>
            </a:pPr>
            <a:r>
              <a:rPr lang="en-US" sz="4400" dirty="0" smtClean="0"/>
              <a:t>Some Comments About </a:t>
            </a:r>
            <a:r>
              <a:rPr lang="en-US" sz="4400" dirty="0" err="1" smtClean="0"/>
              <a:t>UbD</a:t>
            </a:r>
            <a:endParaRPr lang="en-US" sz="4400"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z="3600" dirty="0" smtClean="0"/>
              <a:t>It could encourage teachers to discuss and work together to identify what is essential for students to understand.</a:t>
            </a:r>
          </a:p>
          <a:p>
            <a:pPr lvl="0"/>
            <a:endParaRPr lang="en-US" sz="3600" dirty="0" smtClean="0"/>
          </a:p>
          <a:p>
            <a:r>
              <a:rPr lang="en-US" sz="3600" dirty="0" smtClean="0"/>
              <a:t>It could guide and inform the process of school renewal and educational reform.</a:t>
            </a:r>
          </a:p>
          <a:p>
            <a:pPr lvl="0"/>
            <a:endParaRPr lang="en-US" dirty="0" smtClean="0"/>
          </a:p>
          <a:p>
            <a:endParaRPr lang="en-US" dirty="0"/>
          </a:p>
        </p:txBody>
      </p:sp>
      <p:sp>
        <p:nvSpPr>
          <p:cNvPr id="5" name="Title 1"/>
          <p:cNvSpPr>
            <a:spLocks noGrp="1"/>
          </p:cNvSpPr>
          <p:nvPr>
            <p:ph type="title"/>
          </p:nvPr>
        </p:nvSpPr>
        <p:spPr/>
        <p:txBody>
          <a:bodyPr/>
          <a:lstStyle/>
          <a:p>
            <a:r>
              <a:rPr lang="en-US" dirty="0" err="1" smtClean="0"/>
              <a:t>UbD’s</a:t>
            </a:r>
            <a:r>
              <a:rPr lang="en-US" dirty="0" smtClean="0"/>
              <a:t> Strengths (Brown, 2004)</a:t>
            </a:r>
            <a:endParaRPr 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UbD’s</a:t>
            </a:r>
            <a:r>
              <a:rPr lang="en-US" dirty="0" smtClean="0"/>
              <a:t> Strengths (Brown, 2004)</a:t>
            </a:r>
            <a:endParaRPr lang="en-US" dirty="0"/>
          </a:p>
        </p:txBody>
      </p:sp>
      <p:sp>
        <p:nvSpPr>
          <p:cNvPr id="3" name="Content Placeholder 2"/>
          <p:cNvSpPr>
            <a:spLocks noGrp="1"/>
          </p:cNvSpPr>
          <p:nvPr>
            <p:ph idx="1"/>
          </p:nvPr>
        </p:nvSpPr>
        <p:spPr>
          <a:xfrm>
            <a:off x="328613" y="2514599"/>
            <a:ext cx="8208962" cy="3541713"/>
          </a:xfrm>
        </p:spPr>
        <p:txBody>
          <a:bodyPr/>
          <a:lstStyle/>
          <a:p>
            <a:pPr lvl="0"/>
            <a:r>
              <a:rPr lang="en-US" sz="4400" dirty="0" smtClean="0"/>
              <a:t>It could help all students develop a deep conceptual understanding of what they are studying.</a:t>
            </a:r>
          </a:p>
          <a:p>
            <a:endParaRPr lang="en-US" sz="4400"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722313"/>
            <a:ext cx="8637588" cy="646331"/>
          </a:xfrm>
        </p:spPr>
        <p:txBody>
          <a:bodyPr/>
          <a:lstStyle/>
          <a:p>
            <a:r>
              <a:rPr lang="en-US" sz="3600" dirty="0" smtClean="0"/>
              <a:t>Essential Questions (Brown, 2004)</a:t>
            </a:r>
            <a:endParaRPr lang="en-US" sz="3600" dirty="0"/>
          </a:p>
        </p:txBody>
      </p:sp>
      <p:sp>
        <p:nvSpPr>
          <p:cNvPr id="3" name="Content Placeholder 2"/>
          <p:cNvSpPr>
            <a:spLocks noGrp="1"/>
          </p:cNvSpPr>
          <p:nvPr>
            <p:ph idx="1"/>
          </p:nvPr>
        </p:nvSpPr>
        <p:spPr/>
        <p:txBody>
          <a:bodyPr/>
          <a:lstStyle/>
          <a:p>
            <a:pPr lvl="0">
              <a:buNone/>
            </a:pPr>
            <a:endParaRPr lang="en-US" dirty="0" smtClean="0"/>
          </a:p>
          <a:p>
            <a:pPr lvl="0">
              <a:buNone/>
            </a:pPr>
            <a:r>
              <a:rPr lang="en-US" dirty="0" smtClean="0"/>
              <a:t>1. </a:t>
            </a:r>
            <a:r>
              <a:rPr lang="en-US" sz="4000" dirty="0" smtClean="0"/>
              <a:t>How do we overcome educator’s anxiety and tension associated with the changes in mind-sets and practices required by </a:t>
            </a:r>
            <a:r>
              <a:rPr lang="en-US" sz="4000" dirty="0" err="1" smtClean="0"/>
              <a:t>UbD</a:t>
            </a:r>
            <a:r>
              <a:rPr lang="en-US" sz="4000" dirty="0" smtClean="0"/>
              <a:t>?</a:t>
            </a:r>
          </a:p>
          <a:p>
            <a:endParaRPr lang="en-US"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837982"/>
            <a:ext cx="8637588" cy="646331"/>
          </a:xfrm>
        </p:spPr>
        <p:txBody>
          <a:bodyPr/>
          <a:lstStyle/>
          <a:p>
            <a:r>
              <a:rPr lang="en-US" sz="3600" dirty="0" smtClean="0"/>
              <a:t>Essential Questions (Brown, 2004)</a:t>
            </a:r>
            <a:endParaRPr lang="en-US" sz="3600" dirty="0"/>
          </a:p>
        </p:txBody>
      </p:sp>
      <p:sp>
        <p:nvSpPr>
          <p:cNvPr id="3" name="Content Placeholder 2"/>
          <p:cNvSpPr>
            <a:spLocks noGrp="1"/>
          </p:cNvSpPr>
          <p:nvPr>
            <p:ph idx="1"/>
          </p:nvPr>
        </p:nvSpPr>
        <p:spPr/>
        <p:txBody>
          <a:bodyPr/>
          <a:lstStyle/>
          <a:p>
            <a:pPr>
              <a:buNone/>
            </a:pPr>
            <a:endParaRPr lang="en-US" dirty="0" smtClean="0"/>
          </a:p>
          <a:p>
            <a:pPr>
              <a:buNone/>
            </a:pPr>
            <a:r>
              <a:rPr lang="en-US" dirty="0" smtClean="0"/>
              <a:t>2</a:t>
            </a:r>
            <a:r>
              <a:rPr lang="en-US" sz="4000" dirty="0" smtClean="0"/>
              <a:t>. How can we expand our ability to access models, benchmarks, and exemplars of </a:t>
            </a:r>
            <a:r>
              <a:rPr lang="en-US" sz="4000" dirty="0" err="1" smtClean="0"/>
              <a:t>UbD</a:t>
            </a:r>
            <a:r>
              <a:rPr lang="en-US" sz="4000" dirty="0" smtClean="0"/>
              <a:t> units and related curriculum products?</a:t>
            </a:r>
            <a:endParaRPr lang="en-US" sz="4000"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837982"/>
            <a:ext cx="8637588" cy="646331"/>
          </a:xfrm>
        </p:spPr>
        <p:txBody>
          <a:bodyPr/>
          <a:lstStyle/>
          <a:p>
            <a:r>
              <a:rPr lang="en-US" sz="3600" dirty="0" smtClean="0"/>
              <a:t>Essential Questions (Brown, 2004)</a:t>
            </a:r>
            <a:endParaRPr lang="en-US" sz="3600" dirty="0"/>
          </a:p>
        </p:txBody>
      </p:sp>
      <p:sp>
        <p:nvSpPr>
          <p:cNvPr id="3" name="Content Placeholder 2"/>
          <p:cNvSpPr>
            <a:spLocks noGrp="1"/>
          </p:cNvSpPr>
          <p:nvPr>
            <p:ph idx="1"/>
          </p:nvPr>
        </p:nvSpPr>
        <p:spPr/>
        <p:txBody>
          <a:bodyPr/>
          <a:lstStyle/>
          <a:p>
            <a:pPr lvl="0">
              <a:buNone/>
            </a:pPr>
            <a:endParaRPr lang="en-US" sz="4400" dirty="0" smtClean="0"/>
          </a:p>
          <a:p>
            <a:pPr lvl="0">
              <a:buNone/>
            </a:pPr>
            <a:r>
              <a:rPr lang="en-US" sz="4400" dirty="0" smtClean="0"/>
              <a:t>3. How can we overcome the misconception that </a:t>
            </a:r>
            <a:r>
              <a:rPr lang="en-US" sz="4400" dirty="0" err="1" smtClean="0"/>
              <a:t>UbD</a:t>
            </a:r>
            <a:r>
              <a:rPr lang="en-US" sz="4400" dirty="0" smtClean="0"/>
              <a:t> is just for the best and brightest, and not for all students and teachers?</a:t>
            </a:r>
          </a:p>
          <a:p>
            <a:endParaRPr lang="en-US" sz="4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637588" cy="1200329"/>
          </a:xfrm>
        </p:spPr>
        <p:txBody>
          <a:bodyPr/>
          <a:lstStyle/>
          <a:p>
            <a:r>
              <a:rPr lang="en-US" sz="3600" dirty="0" smtClean="0"/>
              <a:t>SED 4: Principles and Strategies in Teaching Mathematics</a:t>
            </a:r>
            <a:endParaRPr lang="en-US" sz="3600" dirty="0"/>
          </a:p>
        </p:txBody>
      </p:sp>
      <p:sp>
        <p:nvSpPr>
          <p:cNvPr id="3" name="Content Placeholder 2"/>
          <p:cNvSpPr>
            <a:spLocks noGrp="1"/>
          </p:cNvSpPr>
          <p:nvPr>
            <p:ph idx="1"/>
          </p:nvPr>
        </p:nvSpPr>
        <p:spPr/>
        <p:txBody>
          <a:bodyPr/>
          <a:lstStyle/>
          <a:p>
            <a:r>
              <a:rPr lang="en-US" b="1" dirty="0" smtClean="0">
                <a:solidFill>
                  <a:schemeClr val="tx1"/>
                </a:solidFill>
                <a:latin typeface="+mn-lt"/>
                <a:ea typeface="+mn-ea"/>
                <a:cs typeface="+mn-cs"/>
              </a:rPr>
              <a:t>Course Description:</a:t>
            </a:r>
            <a:r>
              <a:rPr lang="en-US" dirty="0" smtClean="0">
                <a:solidFill>
                  <a:schemeClr val="tx1"/>
                </a:solidFill>
                <a:latin typeface="+mn-lt"/>
                <a:ea typeface="+mn-ea"/>
                <a:cs typeface="+mn-cs"/>
              </a:rPr>
              <a:t> </a:t>
            </a:r>
          </a:p>
          <a:p>
            <a:pPr lvl="1"/>
            <a:r>
              <a:rPr lang="en-US" sz="2000" dirty="0" smtClean="0">
                <a:ea typeface="+mn-ea"/>
                <a:cs typeface="+mn-cs"/>
              </a:rPr>
              <a:t>D</a:t>
            </a:r>
            <a:r>
              <a:rPr lang="en-US" sz="2000" dirty="0" smtClean="0">
                <a:solidFill>
                  <a:schemeClr val="tx1"/>
                </a:solidFill>
                <a:latin typeface="+mn-lt"/>
                <a:ea typeface="+mn-ea"/>
                <a:cs typeface="+mn-cs"/>
              </a:rPr>
              <a:t>esigned to prepare students in the teaching of mathematics to secondary students</a:t>
            </a:r>
          </a:p>
          <a:p>
            <a:pPr lvl="1"/>
            <a:r>
              <a:rPr lang="en-US" sz="2000" dirty="0" smtClean="0">
                <a:ea typeface="+mn-ea"/>
                <a:cs typeface="+mn-cs"/>
              </a:rPr>
              <a:t>Enhances students understanding of the nature of mathematics and the philosophy of teaching mathematics</a:t>
            </a:r>
            <a:endParaRPr lang="en-US" sz="2000" dirty="0" smtClean="0">
              <a:solidFill>
                <a:schemeClr val="tx1"/>
              </a:solidFill>
              <a:latin typeface="+mn-lt"/>
              <a:ea typeface="+mn-ea"/>
              <a:cs typeface="+mn-cs"/>
            </a:endParaRPr>
          </a:p>
          <a:p>
            <a:pPr lvl="1"/>
            <a:r>
              <a:rPr lang="en-US" sz="2000" dirty="0" smtClean="0">
                <a:solidFill>
                  <a:schemeClr val="tx1"/>
                </a:solidFill>
                <a:latin typeface="+mn-lt"/>
                <a:ea typeface="+mn-ea"/>
                <a:cs typeface="+mn-cs"/>
              </a:rPr>
              <a:t>Familiarizes students with various teaching methods and strategies</a:t>
            </a:r>
          </a:p>
          <a:p>
            <a:pPr lvl="1"/>
            <a:r>
              <a:rPr lang="en-US" sz="2000" dirty="0" smtClean="0">
                <a:ea typeface="+mn-ea"/>
                <a:cs typeface="+mn-cs"/>
              </a:rPr>
              <a:t>P</a:t>
            </a:r>
            <a:r>
              <a:rPr lang="en-US" sz="2000" dirty="0" smtClean="0">
                <a:solidFill>
                  <a:schemeClr val="tx1"/>
                </a:solidFill>
                <a:latin typeface="+mn-lt"/>
                <a:ea typeface="+mn-ea"/>
                <a:cs typeface="+mn-cs"/>
              </a:rPr>
              <a:t>rovides students an opportunity to enhance their teaching skills and to plan and execute a lesson successfully.</a:t>
            </a:r>
          </a:p>
          <a:p>
            <a:endParaRPr lang="en-US" sz="2400"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837982"/>
            <a:ext cx="8637588" cy="646331"/>
          </a:xfrm>
        </p:spPr>
        <p:txBody>
          <a:bodyPr/>
          <a:lstStyle/>
          <a:p>
            <a:r>
              <a:rPr lang="en-US" sz="3600" dirty="0" smtClean="0"/>
              <a:t>Essential Questions (Brown, 2004)</a:t>
            </a:r>
            <a:endParaRPr lang="en-US" sz="3600" dirty="0"/>
          </a:p>
        </p:txBody>
      </p:sp>
      <p:sp>
        <p:nvSpPr>
          <p:cNvPr id="3" name="Content Placeholder 2"/>
          <p:cNvSpPr>
            <a:spLocks noGrp="1"/>
          </p:cNvSpPr>
          <p:nvPr>
            <p:ph idx="1"/>
          </p:nvPr>
        </p:nvSpPr>
        <p:spPr/>
        <p:txBody>
          <a:bodyPr/>
          <a:lstStyle/>
          <a:p>
            <a:pPr>
              <a:buNone/>
            </a:pPr>
            <a:endParaRPr lang="en-US" dirty="0" smtClean="0"/>
          </a:p>
          <a:p>
            <a:pPr>
              <a:buNone/>
            </a:pPr>
            <a:r>
              <a:rPr lang="en-US" dirty="0" smtClean="0"/>
              <a:t>4</a:t>
            </a:r>
            <a:r>
              <a:rPr lang="en-US" sz="3600" dirty="0" smtClean="0"/>
              <a:t>. How can we acquire and ensure the long-term availability of resources, required to sustain successful </a:t>
            </a:r>
            <a:r>
              <a:rPr lang="en-US" sz="3600" dirty="0" err="1" smtClean="0"/>
              <a:t>UbD</a:t>
            </a:r>
            <a:r>
              <a:rPr lang="en-US" sz="3600" dirty="0" smtClean="0"/>
              <a:t> implementation (e.g., time, materials, curriculum development)?</a:t>
            </a:r>
            <a:endParaRPr lang="en-US" sz="3600"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837982"/>
            <a:ext cx="8637588" cy="646331"/>
          </a:xfrm>
        </p:spPr>
        <p:txBody>
          <a:bodyPr/>
          <a:lstStyle/>
          <a:p>
            <a:r>
              <a:rPr lang="en-US" sz="3600" dirty="0" smtClean="0"/>
              <a:t>Essential Questions (Brown, 2004)</a:t>
            </a:r>
            <a:endParaRPr lang="en-US" sz="3600" dirty="0"/>
          </a:p>
        </p:txBody>
      </p:sp>
      <p:sp>
        <p:nvSpPr>
          <p:cNvPr id="3" name="Content Placeholder 2"/>
          <p:cNvSpPr>
            <a:spLocks noGrp="1"/>
          </p:cNvSpPr>
          <p:nvPr>
            <p:ph idx="1"/>
          </p:nvPr>
        </p:nvSpPr>
        <p:spPr/>
        <p:txBody>
          <a:bodyPr/>
          <a:lstStyle/>
          <a:p>
            <a:pPr lvl="0">
              <a:buNone/>
            </a:pPr>
            <a:endParaRPr lang="en-US" dirty="0" smtClean="0"/>
          </a:p>
          <a:p>
            <a:pPr lvl="0">
              <a:buNone/>
            </a:pPr>
            <a:r>
              <a:rPr lang="en-US" dirty="0" smtClean="0"/>
              <a:t>5. How can we ensure that </a:t>
            </a:r>
            <a:r>
              <a:rPr lang="en-US" dirty="0" err="1" smtClean="0"/>
              <a:t>UbD</a:t>
            </a:r>
            <a:r>
              <a:rPr lang="en-US" dirty="0" smtClean="0"/>
              <a:t> is a clear and natural part of instruction and learning for all students, including those in primary grades, those enrolled in special education or ESL instruction, and those who are socioeconomically disadvantaged?</a:t>
            </a:r>
          </a:p>
          <a:p>
            <a:endParaRPr lang="en-US"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1" y="1941513"/>
            <a:ext cx="8839199" cy="4114800"/>
          </a:xfrm>
        </p:spPr>
        <p:txBody>
          <a:bodyPr/>
          <a:lstStyle/>
          <a:p>
            <a:pPr>
              <a:buNone/>
            </a:pPr>
            <a:endParaRPr lang="en-US" dirty="0" smtClean="0"/>
          </a:p>
          <a:p>
            <a:pPr>
              <a:buNone/>
            </a:pPr>
            <a:endParaRPr lang="en-US" dirty="0" smtClean="0"/>
          </a:p>
          <a:p>
            <a:pPr>
              <a:buNone/>
            </a:pPr>
            <a:r>
              <a:rPr lang="en-US" sz="3600" dirty="0" smtClean="0"/>
              <a:t>Apprehension should not lead to inaction</a:t>
            </a:r>
            <a:r>
              <a:rPr lang="en-US" dirty="0" smtClean="0"/>
              <a:t>.</a:t>
            </a:r>
            <a:endParaRPr lang="en-US"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p:txBody>
          <a:bodyPr/>
          <a:lstStyle/>
          <a:p>
            <a:pPr algn="ctr" eaLnBrk="1" hangingPunct="1">
              <a:buFont typeface="Wingdings 2" pitchFamily="18" charset="2"/>
              <a:buNone/>
            </a:pPr>
            <a:r>
              <a:rPr lang="en-US" sz="6600" dirty="0" smtClean="0"/>
              <a:t>Think </a:t>
            </a:r>
            <a:r>
              <a:rPr lang="en-US" sz="8000" b="1" dirty="0" smtClean="0">
                <a:solidFill>
                  <a:schemeClr val="tx2"/>
                </a:solidFill>
              </a:rPr>
              <a:t>BIG</a:t>
            </a:r>
            <a:r>
              <a:rPr lang="en-US" sz="6600" dirty="0" smtClean="0"/>
              <a:t>.</a:t>
            </a:r>
          </a:p>
          <a:p>
            <a:pPr algn="ctr" eaLnBrk="1" hangingPunct="1">
              <a:buFont typeface="Wingdings 2" pitchFamily="18" charset="2"/>
              <a:buNone/>
            </a:pPr>
            <a:r>
              <a:rPr lang="en-US" sz="6600" dirty="0" smtClean="0"/>
              <a:t>Start </a:t>
            </a:r>
            <a:r>
              <a:rPr lang="en-US" sz="4800" b="1" dirty="0" smtClean="0">
                <a:solidFill>
                  <a:srgbClr val="FF0000"/>
                </a:solidFill>
                <a:latin typeface="Arial" charset="0"/>
                <a:cs typeface="Arial" charset="0"/>
              </a:rPr>
              <a:t>SMALL</a:t>
            </a:r>
            <a:r>
              <a:rPr lang="en-US" sz="6600" dirty="0" smtClean="0"/>
              <a:t>.</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a:xfrm>
            <a:off x="328613" y="1941513"/>
            <a:ext cx="5995987" cy="4114800"/>
          </a:xfrm>
        </p:spPr>
        <p:txBody>
          <a:bodyPr/>
          <a:lstStyle/>
          <a:p>
            <a:pPr algn="ctr">
              <a:buFont typeface="Wingdings" pitchFamily="2" charset="2"/>
              <a:buNone/>
            </a:pPr>
            <a:endParaRPr lang="en-US" smtClean="0"/>
          </a:p>
          <a:p>
            <a:pPr algn="ctr">
              <a:buFont typeface="Wingdings" pitchFamily="2" charset="2"/>
              <a:buNone/>
            </a:pPr>
            <a:endParaRPr lang="en-US" smtClean="0"/>
          </a:p>
          <a:p>
            <a:pPr algn="ctr">
              <a:buFont typeface="Wingdings" pitchFamily="2" charset="2"/>
              <a:buNone/>
            </a:pPr>
            <a:r>
              <a:rPr lang="en-US" sz="4800" smtClean="0"/>
              <a:t>Thank you!</a:t>
            </a:r>
          </a:p>
        </p:txBody>
      </p:sp>
      <p:pic>
        <p:nvPicPr>
          <p:cNvPr id="4" name="Picture 3"/>
          <p:cNvPicPr>
            <a:picLocks noChangeAspect="1" noChangeArrowheads="1"/>
          </p:cNvPicPr>
          <p:nvPr/>
        </p:nvPicPr>
        <p:blipFill>
          <a:blip r:embed="rId2" cstate="print"/>
          <a:srcRect/>
          <a:stretch>
            <a:fillRect/>
          </a:stretch>
        </p:blipFill>
        <p:spPr bwMode="auto">
          <a:xfrm>
            <a:off x="5105400" y="1828800"/>
            <a:ext cx="3352800" cy="3962400"/>
          </a:xfrm>
          <a:prstGeom prst="rect">
            <a:avLst/>
          </a:prstGeom>
          <a:noFill/>
          <a:ln w="9525">
            <a:noFill/>
            <a:miter lim="800000"/>
            <a:headEnd/>
            <a:tailEnd/>
          </a:ln>
          <a:effectLst>
            <a:softEdge rad="6350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6" name="Diagram 5"/>
          <p:cNvGraphicFramePr/>
          <p:nvPr/>
        </p:nvGraphicFramePr>
        <p:xfrm>
          <a:off x="228600" y="228600"/>
          <a:ext cx="8763000" cy="640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an effective teacher?</a:t>
            </a:r>
            <a:endParaRPr lang="en-US" dirty="0"/>
          </a:p>
        </p:txBody>
      </p:sp>
      <p:sp>
        <p:nvSpPr>
          <p:cNvPr id="3" name="Content Placeholder 2"/>
          <p:cNvSpPr>
            <a:spLocks noGrp="1"/>
          </p:cNvSpPr>
          <p:nvPr>
            <p:ph idx="1"/>
          </p:nvPr>
        </p:nvSpPr>
        <p:spPr/>
        <p:txBody>
          <a:bodyPr/>
          <a:lstStyle/>
          <a:p>
            <a:pPr>
              <a:buNone/>
            </a:pPr>
            <a:r>
              <a:rPr lang="en-US" dirty="0" smtClean="0"/>
              <a:t>NCBTS 7 Domains:</a:t>
            </a:r>
          </a:p>
          <a:p>
            <a:r>
              <a:rPr lang="en-US" sz="2800" dirty="0" smtClean="0"/>
              <a:t>Social regard for learning</a:t>
            </a:r>
          </a:p>
          <a:p>
            <a:r>
              <a:rPr lang="en-US" sz="2800" dirty="0" smtClean="0"/>
              <a:t>The Learning Environment</a:t>
            </a:r>
          </a:p>
          <a:p>
            <a:r>
              <a:rPr lang="en-US" sz="2800" dirty="0" smtClean="0"/>
              <a:t>Diversity of Learners</a:t>
            </a:r>
          </a:p>
          <a:p>
            <a:r>
              <a:rPr lang="en-US" sz="2800" dirty="0" smtClean="0"/>
              <a:t>Curriculum</a:t>
            </a:r>
          </a:p>
          <a:p>
            <a:r>
              <a:rPr lang="en-US" sz="2800" dirty="0" smtClean="0"/>
              <a:t>Planning, Assessing and Reporting</a:t>
            </a:r>
          </a:p>
          <a:p>
            <a:r>
              <a:rPr lang="en-US" sz="2800" dirty="0" smtClean="0"/>
              <a:t>Community Linkages</a:t>
            </a:r>
          </a:p>
          <a:p>
            <a:r>
              <a:rPr lang="en-US" sz="2800" dirty="0" smtClean="0"/>
              <a:t>Personal Growth and Professional Development</a:t>
            </a:r>
            <a:endParaRPr lang="en-US" sz="2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01159440">
  <a:themeElements>
    <a:clrScheme name="0115944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01159440">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0115944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01159440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01159440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01159440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01159440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01159440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01159440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01159440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01159440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01159440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01159440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01159440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Artsy">
  <a:themeElements>
    <a:clrScheme name="Artsy 1">
      <a:dk1>
        <a:srgbClr val="000000"/>
      </a:dk1>
      <a:lt1>
        <a:srgbClr val="FFFFCC"/>
      </a:lt1>
      <a:dk2>
        <a:srgbClr val="4D4D4D"/>
      </a:dk2>
      <a:lt2>
        <a:srgbClr val="FFCC00"/>
      </a:lt2>
      <a:accent1>
        <a:srgbClr val="808000"/>
      </a:accent1>
      <a:accent2>
        <a:srgbClr val="CC9900"/>
      </a:accent2>
      <a:accent3>
        <a:srgbClr val="B2B2B2"/>
      </a:accent3>
      <a:accent4>
        <a:srgbClr val="DADAAE"/>
      </a:accent4>
      <a:accent5>
        <a:srgbClr val="C0C0AA"/>
      </a:accent5>
      <a:accent6>
        <a:srgbClr val="B98A00"/>
      </a:accent6>
      <a:hlink>
        <a:srgbClr val="CC6600"/>
      </a:hlink>
      <a:folHlink>
        <a:srgbClr val="969696"/>
      </a:folHlink>
    </a:clrScheme>
    <a:fontScheme name="Arts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Artsy 1">
        <a:dk1>
          <a:srgbClr val="000000"/>
        </a:dk1>
        <a:lt1>
          <a:srgbClr val="FFFFCC"/>
        </a:lt1>
        <a:dk2>
          <a:srgbClr val="4D4D4D"/>
        </a:dk2>
        <a:lt2>
          <a:srgbClr val="FFCC00"/>
        </a:lt2>
        <a:accent1>
          <a:srgbClr val="808000"/>
        </a:accent1>
        <a:accent2>
          <a:srgbClr val="CC9900"/>
        </a:accent2>
        <a:accent3>
          <a:srgbClr val="B2B2B2"/>
        </a:accent3>
        <a:accent4>
          <a:srgbClr val="DADAAE"/>
        </a:accent4>
        <a:accent5>
          <a:srgbClr val="C0C0AA"/>
        </a:accent5>
        <a:accent6>
          <a:srgbClr val="B98A00"/>
        </a:accent6>
        <a:hlink>
          <a:srgbClr val="CC6600"/>
        </a:hlink>
        <a:folHlink>
          <a:srgbClr val="969696"/>
        </a:folHlink>
      </a:clrScheme>
      <a:clrMap bg1="dk2" tx1="lt1" bg2="dk1" tx2="lt2" accent1="accent1" accent2="accent2" accent3="accent3" accent4="accent4" accent5="accent5" accent6="accent6" hlink="hlink" folHlink="folHlink"/>
    </a:extraClrScheme>
    <a:extraClrScheme>
      <a:clrScheme name="Artsy 2">
        <a:dk1>
          <a:srgbClr val="660033"/>
        </a:dk1>
        <a:lt1>
          <a:srgbClr val="FFFFFF"/>
        </a:lt1>
        <a:dk2>
          <a:srgbClr val="B60009"/>
        </a:dk2>
        <a:lt2>
          <a:srgbClr val="B2B2B2"/>
        </a:lt2>
        <a:accent1>
          <a:srgbClr val="CCCC00"/>
        </a:accent1>
        <a:accent2>
          <a:srgbClr val="DE9ABC"/>
        </a:accent2>
        <a:accent3>
          <a:srgbClr val="FFFFFF"/>
        </a:accent3>
        <a:accent4>
          <a:srgbClr val="56002A"/>
        </a:accent4>
        <a:accent5>
          <a:srgbClr val="E2E2AA"/>
        </a:accent5>
        <a:accent6>
          <a:srgbClr val="C98BAA"/>
        </a:accent6>
        <a:hlink>
          <a:srgbClr val="FFAFAF"/>
        </a:hlink>
        <a:folHlink>
          <a:srgbClr val="969696"/>
        </a:folHlink>
      </a:clrScheme>
      <a:clrMap bg1="lt1" tx1="dk1" bg2="lt2" tx2="dk2" accent1="accent1" accent2="accent2" accent3="accent3" accent4="accent4" accent5="accent5" accent6="accent6" hlink="hlink" folHlink="folHlink"/>
    </a:extraClrScheme>
    <a:extraClrScheme>
      <a:clrScheme name="Artsy 3">
        <a:dk1>
          <a:srgbClr val="000000"/>
        </a:dk1>
        <a:lt1>
          <a:srgbClr val="FFFFFF"/>
        </a:lt1>
        <a:dk2>
          <a:srgbClr val="000000"/>
        </a:dk2>
        <a:lt2>
          <a:srgbClr val="B2B2B2"/>
        </a:lt2>
        <a:accent1>
          <a:srgbClr val="C0C0C0"/>
        </a:accent1>
        <a:accent2>
          <a:srgbClr val="DDDDDD"/>
        </a:accent2>
        <a:accent3>
          <a:srgbClr val="FFFFFF"/>
        </a:accent3>
        <a:accent4>
          <a:srgbClr val="000000"/>
        </a:accent4>
        <a:accent5>
          <a:srgbClr val="DCDCDC"/>
        </a:accent5>
        <a:accent6>
          <a:srgbClr val="C8C8C8"/>
        </a:accent6>
        <a:hlink>
          <a:srgbClr val="808080"/>
        </a:hlink>
        <a:folHlink>
          <a:srgbClr val="969696"/>
        </a:folHlink>
      </a:clrScheme>
      <a:clrMap bg1="lt1" tx1="dk1" bg2="lt2" tx2="dk2" accent1="accent1" accent2="accent2" accent3="accent3" accent4="accent4" accent5="accent5" accent6="accent6" hlink="hlink" folHlink="folHlink"/>
    </a:extraClrScheme>
    <a:extraClrScheme>
      <a:clrScheme name="Artsy 4">
        <a:dk1>
          <a:srgbClr val="2C2C42"/>
        </a:dk1>
        <a:lt1>
          <a:srgbClr val="FFFFCC"/>
        </a:lt1>
        <a:dk2>
          <a:srgbClr val="666699"/>
        </a:dk2>
        <a:lt2>
          <a:srgbClr val="FFCC00"/>
        </a:lt2>
        <a:accent1>
          <a:srgbClr val="FF9933"/>
        </a:accent1>
        <a:accent2>
          <a:srgbClr val="808000"/>
        </a:accent2>
        <a:accent3>
          <a:srgbClr val="B8B8CA"/>
        </a:accent3>
        <a:accent4>
          <a:srgbClr val="DADAAE"/>
        </a:accent4>
        <a:accent5>
          <a:srgbClr val="FFCAAD"/>
        </a:accent5>
        <a:accent6>
          <a:srgbClr val="737300"/>
        </a:accent6>
        <a:hlink>
          <a:srgbClr val="CC6600"/>
        </a:hlink>
        <a:folHlink>
          <a:srgbClr val="333399"/>
        </a:folHlink>
      </a:clrScheme>
      <a:clrMap bg1="dk2" tx1="lt1" bg2="dk1" tx2="lt2" accent1="accent1" accent2="accent2" accent3="accent3" accent4="accent4" accent5="accent5" accent6="accent6" hlink="hlink" folHlink="folHlink"/>
    </a:extraClrScheme>
    <a:extraClrScheme>
      <a:clrScheme name="Artsy 5">
        <a:dk1>
          <a:srgbClr val="50000F"/>
        </a:dk1>
        <a:lt1>
          <a:srgbClr val="FFCC00"/>
        </a:lt1>
        <a:dk2>
          <a:srgbClr val="800000"/>
        </a:dk2>
        <a:lt2>
          <a:srgbClr val="FFFFCC"/>
        </a:lt2>
        <a:accent1>
          <a:srgbClr val="808000"/>
        </a:accent1>
        <a:accent2>
          <a:srgbClr val="993366"/>
        </a:accent2>
        <a:accent3>
          <a:srgbClr val="C0AAAA"/>
        </a:accent3>
        <a:accent4>
          <a:srgbClr val="DAAE00"/>
        </a:accent4>
        <a:accent5>
          <a:srgbClr val="C0C0AA"/>
        </a:accent5>
        <a:accent6>
          <a:srgbClr val="8A2D5C"/>
        </a:accent6>
        <a:hlink>
          <a:srgbClr val="FF5050"/>
        </a:hlink>
        <a:folHlink>
          <a:srgbClr val="993300"/>
        </a:folHlink>
      </a:clrScheme>
      <a:clrMap bg1="dk2" tx1="lt1" bg2="dk1" tx2="lt2" accent1="accent1" accent2="accent2" accent3="accent3" accent4="accent4" accent5="accent5" accent6="accent6" hlink="hlink" folHlink="folHlink"/>
    </a:extraClrScheme>
    <a:extraClrScheme>
      <a:clrScheme name="Artsy 6">
        <a:dk1>
          <a:srgbClr val="333300"/>
        </a:dk1>
        <a:lt1>
          <a:srgbClr val="FFCC00"/>
        </a:lt1>
        <a:dk2>
          <a:srgbClr val="666633"/>
        </a:dk2>
        <a:lt2>
          <a:srgbClr val="FFFFCC"/>
        </a:lt2>
        <a:accent1>
          <a:srgbClr val="8F7401"/>
        </a:accent1>
        <a:accent2>
          <a:srgbClr val="CC6600"/>
        </a:accent2>
        <a:accent3>
          <a:srgbClr val="B8B8AD"/>
        </a:accent3>
        <a:accent4>
          <a:srgbClr val="DAAE00"/>
        </a:accent4>
        <a:accent5>
          <a:srgbClr val="C6BCAA"/>
        </a:accent5>
        <a:accent6>
          <a:srgbClr val="B95C00"/>
        </a:accent6>
        <a:hlink>
          <a:srgbClr val="666699"/>
        </a:hlink>
        <a:folHlink>
          <a:srgbClr val="808000"/>
        </a:folHlink>
      </a:clrScheme>
      <a:clrMap bg1="dk2" tx1="lt1" bg2="dk1" tx2="lt2" accent1="accent1" accent2="accent2" accent3="accent3" accent4="accent4" accent5="accent5" accent6="accent6" hlink="hlink" folHlink="folHlink"/>
    </a:extraClrScheme>
    <a:extraClrScheme>
      <a:clrScheme name="Artsy 7">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Artsy">
  <a:themeElements>
    <a:clrScheme name="Artsy 1">
      <a:dk1>
        <a:srgbClr val="000000"/>
      </a:dk1>
      <a:lt1>
        <a:srgbClr val="FFFFCC"/>
      </a:lt1>
      <a:dk2>
        <a:srgbClr val="4D4D4D"/>
      </a:dk2>
      <a:lt2>
        <a:srgbClr val="FFCC00"/>
      </a:lt2>
      <a:accent1>
        <a:srgbClr val="808000"/>
      </a:accent1>
      <a:accent2>
        <a:srgbClr val="CC9900"/>
      </a:accent2>
      <a:accent3>
        <a:srgbClr val="B2B2B2"/>
      </a:accent3>
      <a:accent4>
        <a:srgbClr val="DADAAE"/>
      </a:accent4>
      <a:accent5>
        <a:srgbClr val="C0C0AA"/>
      </a:accent5>
      <a:accent6>
        <a:srgbClr val="B98A00"/>
      </a:accent6>
      <a:hlink>
        <a:srgbClr val="CC6600"/>
      </a:hlink>
      <a:folHlink>
        <a:srgbClr val="969696"/>
      </a:folHlink>
    </a:clrScheme>
    <a:fontScheme name="Arts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Artsy 1">
        <a:dk1>
          <a:srgbClr val="000000"/>
        </a:dk1>
        <a:lt1>
          <a:srgbClr val="FFFFCC"/>
        </a:lt1>
        <a:dk2>
          <a:srgbClr val="4D4D4D"/>
        </a:dk2>
        <a:lt2>
          <a:srgbClr val="FFCC00"/>
        </a:lt2>
        <a:accent1>
          <a:srgbClr val="808000"/>
        </a:accent1>
        <a:accent2>
          <a:srgbClr val="CC9900"/>
        </a:accent2>
        <a:accent3>
          <a:srgbClr val="B2B2B2"/>
        </a:accent3>
        <a:accent4>
          <a:srgbClr val="DADAAE"/>
        </a:accent4>
        <a:accent5>
          <a:srgbClr val="C0C0AA"/>
        </a:accent5>
        <a:accent6>
          <a:srgbClr val="B98A00"/>
        </a:accent6>
        <a:hlink>
          <a:srgbClr val="CC6600"/>
        </a:hlink>
        <a:folHlink>
          <a:srgbClr val="969696"/>
        </a:folHlink>
      </a:clrScheme>
      <a:clrMap bg1="dk2" tx1="lt1" bg2="dk1" tx2="lt2" accent1="accent1" accent2="accent2" accent3="accent3" accent4="accent4" accent5="accent5" accent6="accent6" hlink="hlink" folHlink="folHlink"/>
    </a:extraClrScheme>
    <a:extraClrScheme>
      <a:clrScheme name="Artsy 2">
        <a:dk1>
          <a:srgbClr val="660033"/>
        </a:dk1>
        <a:lt1>
          <a:srgbClr val="FFFFFF"/>
        </a:lt1>
        <a:dk2>
          <a:srgbClr val="B60009"/>
        </a:dk2>
        <a:lt2>
          <a:srgbClr val="B2B2B2"/>
        </a:lt2>
        <a:accent1>
          <a:srgbClr val="CCCC00"/>
        </a:accent1>
        <a:accent2>
          <a:srgbClr val="DE9ABC"/>
        </a:accent2>
        <a:accent3>
          <a:srgbClr val="FFFFFF"/>
        </a:accent3>
        <a:accent4>
          <a:srgbClr val="56002A"/>
        </a:accent4>
        <a:accent5>
          <a:srgbClr val="E2E2AA"/>
        </a:accent5>
        <a:accent6>
          <a:srgbClr val="C98BAA"/>
        </a:accent6>
        <a:hlink>
          <a:srgbClr val="FFAFAF"/>
        </a:hlink>
        <a:folHlink>
          <a:srgbClr val="969696"/>
        </a:folHlink>
      </a:clrScheme>
      <a:clrMap bg1="lt1" tx1="dk1" bg2="lt2" tx2="dk2" accent1="accent1" accent2="accent2" accent3="accent3" accent4="accent4" accent5="accent5" accent6="accent6" hlink="hlink" folHlink="folHlink"/>
    </a:extraClrScheme>
    <a:extraClrScheme>
      <a:clrScheme name="Artsy 3">
        <a:dk1>
          <a:srgbClr val="000000"/>
        </a:dk1>
        <a:lt1>
          <a:srgbClr val="FFFFFF"/>
        </a:lt1>
        <a:dk2>
          <a:srgbClr val="000000"/>
        </a:dk2>
        <a:lt2>
          <a:srgbClr val="B2B2B2"/>
        </a:lt2>
        <a:accent1>
          <a:srgbClr val="C0C0C0"/>
        </a:accent1>
        <a:accent2>
          <a:srgbClr val="DDDDDD"/>
        </a:accent2>
        <a:accent3>
          <a:srgbClr val="FFFFFF"/>
        </a:accent3>
        <a:accent4>
          <a:srgbClr val="000000"/>
        </a:accent4>
        <a:accent5>
          <a:srgbClr val="DCDCDC"/>
        </a:accent5>
        <a:accent6>
          <a:srgbClr val="C8C8C8"/>
        </a:accent6>
        <a:hlink>
          <a:srgbClr val="808080"/>
        </a:hlink>
        <a:folHlink>
          <a:srgbClr val="969696"/>
        </a:folHlink>
      </a:clrScheme>
      <a:clrMap bg1="lt1" tx1="dk1" bg2="lt2" tx2="dk2" accent1="accent1" accent2="accent2" accent3="accent3" accent4="accent4" accent5="accent5" accent6="accent6" hlink="hlink" folHlink="folHlink"/>
    </a:extraClrScheme>
    <a:extraClrScheme>
      <a:clrScheme name="Artsy 4">
        <a:dk1>
          <a:srgbClr val="2C2C42"/>
        </a:dk1>
        <a:lt1>
          <a:srgbClr val="FFFFCC"/>
        </a:lt1>
        <a:dk2>
          <a:srgbClr val="666699"/>
        </a:dk2>
        <a:lt2>
          <a:srgbClr val="FFCC00"/>
        </a:lt2>
        <a:accent1>
          <a:srgbClr val="FF9933"/>
        </a:accent1>
        <a:accent2>
          <a:srgbClr val="808000"/>
        </a:accent2>
        <a:accent3>
          <a:srgbClr val="B8B8CA"/>
        </a:accent3>
        <a:accent4>
          <a:srgbClr val="DADAAE"/>
        </a:accent4>
        <a:accent5>
          <a:srgbClr val="FFCAAD"/>
        </a:accent5>
        <a:accent6>
          <a:srgbClr val="737300"/>
        </a:accent6>
        <a:hlink>
          <a:srgbClr val="CC6600"/>
        </a:hlink>
        <a:folHlink>
          <a:srgbClr val="333399"/>
        </a:folHlink>
      </a:clrScheme>
      <a:clrMap bg1="dk2" tx1="lt1" bg2="dk1" tx2="lt2" accent1="accent1" accent2="accent2" accent3="accent3" accent4="accent4" accent5="accent5" accent6="accent6" hlink="hlink" folHlink="folHlink"/>
    </a:extraClrScheme>
    <a:extraClrScheme>
      <a:clrScheme name="Artsy 5">
        <a:dk1>
          <a:srgbClr val="50000F"/>
        </a:dk1>
        <a:lt1>
          <a:srgbClr val="FFCC00"/>
        </a:lt1>
        <a:dk2>
          <a:srgbClr val="800000"/>
        </a:dk2>
        <a:lt2>
          <a:srgbClr val="FFFFCC"/>
        </a:lt2>
        <a:accent1>
          <a:srgbClr val="808000"/>
        </a:accent1>
        <a:accent2>
          <a:srgbClr val="993366"/>
        </a:accent2>
        <a:accent3>
          <a:srgbClr val="C0AAAA"/>
        </a:accent3>
        <a:accent4>
          <a:srgbClr val="DAAE00"/>
        </a:accent4>
        <a:accent5>
          <a:srgbClr val="C0C0AA"/>
        </a:accent5>
        <a:accent6>
          <a:srgbClr val="8A2D5C"/>
        </a:accent6>
        <a:hlink>
          <a:srgbClr val="FF5050"/>
        </a:hlink>
        <a:folHlink>
          <a:srgbClr val="993300"/>
        </a:folHlink>
      </a:clrScheme>
      <a:clrMap bg1="dk2" tx1="lt1" bg2="dk1" tx2="lt2" accent1="accent1" accent2="accent2" accent3="accent3" accent4="accent4" accent5="accent5" accent6="accent6" hlink="hlink" folHlink="folHlink"/>
    </a:extraClrScheme>
    <a:extraClrScheme>
      <a:clrScheme name="Artsy 6">
        <a:dk1>
          <a:srgbClr val="333300"/>
        </a:dk1>
        <a:lt1>
          <a:srgbClr val="FFCC00"/>
        </a:lt1>
        <a:dk2>
          <a:srgbClr val="666633"/>
        </a:dk2>
        <a:lt2>
          <a:srgbClr val="FFFFCC"/>
        </a:lt2>
        <a:accent1>
          <a:srgbClr val="8F7401"/>
        </a:accent1>
        <a:accent2>
          <a:srgbClr val="CC6600"/>
        </a:accent2>
        <a:accent3>
          <a:srgbClr val="B8B8AD"/>
        </a:accent3>
        <a:accent4>
          <a:srgbClr val="DAAE00"/>
        </a:accent4>
        <a:accent5>
          <a:srgbClr val="C6BCAA"/>
        </a:accent5>
        <a:accent6>
          <a:srgbClr val="B95C00"/>
        </a:accent6>
        <a:hlink>
          <a:srgbClr val="666699"/>
        </a:hlink>
        <a:folHlink>
          <a:srgbClr val="808000"/>
        </a:folHlink>
      </a:clrScheme>
      <a:clrMap bg1="dk2" tx1="lt1" bg2="dk1" tx2="lt2" accent1="accent1" accent2="accent2" accent3="accent3" accent4="accent4" accent5="accent5" accent6="accent6" hlink="hlink" folHlink="folHlink"/>
    </a:extraClrScheme>
    <a:extraClrScheme>
      <a:clrScheme name="Artsy 7">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Artsy 1">
    <a:dk1>
      <a:srgbClr val="000000"/>
    </a:dk1>
    <a:lt1>
      <a:srgbClr val="FFFFCC"/>
    </a:lt1>
    <a:dk2>
      <a:srgbClr val="4D4D4D"/>
    </a:dk2>
    <a:lt2>
      <a:srgbClr val="FFCC00"/>
    </a:lt2>
    <a:accent1>
      <a:srgbClr val="808000"/>
    </a:accent1>
    <a:accent2>
      <a:srgbClr val="CC9900"/>
    </a:accent2>
    <a:accent3>
      <a:srgbClr val="B2B2B2"/>
    </a:accent3>
    <a:accent4>
      <a:srgbClr val="DADAAE"/>
    </a:accent4>
    <a:accent5>
      <a:srgbClr val="C0C0AA"/>
    </a:accent5>
    <a:accent6>
      <a:srgbClr val="B98A00"/>
    </a:accent6>
    <a:hlink>
      <a:srgbClr val="CC6600"/>
    </a:hlink>
    <a:folHlink>
      <a:srgbClr val="969696"/>
    </a:folHlink>
  </a:clrScheme>
</a:themeOverride>
</file>

<file path=docProps/app.xml><?xml version="1.0" encoding="utf-8"?>
<Properties xmlns="http://schemas.openxmlformats.org/officeDocument/2006/extended-properties" xmlns:vt="http://schemas.openxmlformats.org/officeDocument/2006/docPropsVTypes">
  <Template>01159440</Template>
  <TotalTime>1465</TotalTime>
  <Words>2725</Words>
  <Application>Microsoft Office PowerPoint</Application>
  <PresentationFormat>On-screen Show (4:3)</PresentationFormat>
  <Paragraphs>387</Paragraphs>
  <Slides>74</Slides>
  <Notes>4</Notes>
  <HiddenSlides>0</HiddenSlides>
  <MMClips>0</MMClips>
  <ScaleCrop>false</ScaleCrop>
  <HeadingPairs>
    <vt:vector size="4" baseType="variant">
      <vt:variant>
        <vt:lpstr>Theme</vt:lpstr>
      </vt:variant>
      <vt:variant>
        <vt:i4>3</vt:i4>
      </vt:variant>
      <vt:variant>
        <vt:lpstr>Slide Titles</vt:lpstr>
      </vt:variant>
      <vt:variant>
        <vt:i4>74</vt:i4>
      </vt:variant>
    </vt:vector>
  </HeadingPairs>
  <TitlesOfParts>
    <vt:vector size="77" baseType="lpstr">
      <vt:lpstr>01159440</vt:lpstr>
      <vt:lpstr>1_Artsy</vt:lpstr>
      <vt:lpstr>2_Artsy</vt:lpstr>
      <vt:lpstr>Slide 1</vt:lpstr>
      <vt:lpstr>Slide 2</vt:lpstr>
      <vt:lpstr>Slide 3</vt:lpstr>
      <vt:lpstr>Quoted from the 7 Habits of Highly Effective People (Coven, 2005):</vt:lpstr>
      <vt:lpstr>Slide 5</vt:lpstr>
      <vt:lpstr>Slide 6</vt:lpstr>
      <vt:lpstr>SED 4: Principles and Strategies in Teaching Mathematics</vt:lpstr>
      <vt:lpstr>Slide 8</vt:lpstr>
      <vt:lpstr>What is an effective teacher?</vt:lpstr>
      <vt:lpstr>Slide 10</vt:lpstr>
      <vt:lpstr>Assessment Outputs</vt:lpstr>
      <vt:lpstr>Slide 12</vt:lpstr>
      <vt:lpstr>Slide 13</vt:lpstr>
      <vt:lpstr>Slide 14</vt:lpstr>
      <vt:lpstr>Summary Sheet</vt:lpstr>
      <vt:lpstr>Components of the Grade</vt:lpstr>
      <vt:lpstr>Slide 17</vt:lpstr>
      <vt:lpstr>Some Activities That We Do</vt:lpstr>
      <vt:lpstr>Stages of the Backward Design</vt:lpstr>
      <vt:lpstr>Work in Progress..</vt:lpstr>
      <vt:lpstr>Mathematics Unit on Measures of Central Tendency (Wiggins and McTighe, 2005)</vt:lpstr>
      <vt:lpstr>Slide 22</vt:lpstr>
      <vt:lpstr>Slide 23</vt:lpstr>
      <vt:lpstr>Slide 24</vt:lpstr>
      <vt:lpstr>Slide 25</vt:lpstr>
      <vt:lpstr>Slide 26</vt:lpstr>
      <vt:lpstr>Slide 27</vt:lpstr>
      <vt:lpstr>Slide 28</vt:lpstr>
      <vt:lpstr>Slide 29</vt:lpstr>
      <vt:lpstr>Slide 30</vt:lpstr>
      <vt:lpstr>Slide 31</vt:lpstr>
      <vt:lpstr>UbD’s Strengths (Brown, 2004) </vt:lpstr>
      <vt:lpstr>Workshop Mechanics</vt:lpstr>
      <vt:lpstr>Workshop Mechanics</vt:lpstr>
      <vt:lpstr>Geometry Unit – Stage I</vt:lpstr>
      <vt:lpstr>Understandings</vt:lpstr>
      <vt:lpstr>Essential Questions</vt:lpstr>
      <vt:lpstr>Students will know…</vt:lpstr>
      <vt:lpstr>Students will be able to…</vt:lpstr>
      <vt:lpstr>Stage 2 - Assessment Evidence</vt:lpstr>
      <vt:lpstr>Performance Task 2</vt:lpstr>
      <vt:lpstr>Other Evidences</vt:lpstr>
      <vt:lpstr>Stage 3 Learning Plan</vt:lpstr>
      <vt:lpstr>Slide 44</vt:lpstr>
      <vt:lpstr>Statistics – Stage I</vt:lpstr>
      <vt:lpstr>Understandings…</vt:lpstr>
      <vt:lpstr>Essential Questions</vt:lpstr>
      <vt:lpstr>Students will know…</vt:lpstr>
      <vt:lpstr>Students will be able to…</vt:lpstr>
      <vt:lpstr>Stage 2 – Assessment Evidence</vt:lpstr>
      <vt:lpstr>Performance Task 2</vt:lpstr>
      <vt:lpstr>Other Evidences</vt:lpstr>
      <vt:lpstr>Stage 3</vt:lpstr>
      <vt:lpstr>Slide 54</vt:lpstr>
      <vt:lpstr>Slide 55</vt:lpstr>
      <vt:lpstr>Slide 56</vt:lpstr>
      <vt:lpstr>Slide 57</vt:lpstr>
      <vt:lpstr>Slide 58</vt:lpstr>
      <vt:lpstr>Slide 59</vt:lpstr>
      <vt:lpstr>Slide 60</vt:lpstr>
      <vt:lpstr>Slide 61</vt:lpstr>
      <vt:lpstr>Slide 62</vt:lpstr>
      <vt:lpstr>Slide 63</vt:lpstr>
      <vt:lpstr>Slide 64</vt:lpstr>
      <vt:lpstr>UbD’s Strengths (Brown, 2004)</vt:lpstr>
      <vt:lpstr>UbD’s Strengths (Brown, 2004)</vt:lpstr>
      <vt:lpstr>Essential Questions (Brown, 2004)</vt:lpstr>
      <vt:lpstr>Essential Questions (Brown, 2004)</vt:lpstr>
      <vt:lpstr>Essential Questions (Brown, 2004)</vt:lpstr>
      <vt:lpstr>Essential Questions (Brown, 2004)</vt:lpstr>
      <vt:lpstr>Essential Questions (Brown, 2004)</vt:lpstr>
      <vt:lpstr>Slide 72</vt:lpstr>
      <vt:lpstr>Slide 73</vt:lpstr>
      <vt:lpstr>Slide 74</vt:lpstr>
    </vt:vector>
  </TitlesOfParts>
  <Company>SEDIP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Teacher Education and Development</dc:title>
  <dc:creator>Lolit A</dc:creator>
  <cp:lastModifiedBy>Your User Name</cp:lastModifiedBy>
  <cp:revision>90</cp:revision>
  <dcterms:created xsi:type="dcterms:W3CDTF">2008-04-06T18:22:38Z</dcterms:created>
  <dcterms:modified xsi:type="dcterms:W3CDTF">2009-11-20T04:30:09Z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TC011594401033</vt:lpwstr>
  </property>
</Properties>
</file>